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73" r:id="rId3"/>
    <p:sldId id="360" r:id="rId4"/>
    <p:sldId id="371" r:id="rId5"/>
    <p:sldId id="365" r:id="rId6"/>
    <p:sldId id="352" r:id="rId7"/>
    <p:sldId id="366" r:id="rId8"/>
    <p:sldId id="367" r:id="rId9"/>
    <p:sldId id="368" r:id="rId10"/>
    <p:sldId id="372" r:id="rId11"/>
    <p:sldId id="348" r:id="rId12"/>
    <p:sldId id="350" r:id="rId13"/>
    <p:sldId id="374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CC00"/>
    <a:srgbClr val="CC9900"/>
    <a:srgbClr val="33CC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2600" autoAdjust="0"/>
  </p:normalViewPr>
  <p:slideViewPr>
    <p:cSldViewPr showGuides="1">
      <p:cViewPr varScale="1">
        <p:scale>
          <a:sx n="63" d="100"/>
          <a:sy n="63" d="100"/>
        </p:scale>
        <p:origin x="660" y="72"/>
      </p:cViewPr>
      <p:guideLst>
        <p:guide orient="horz" pos="2976"/>
        <p:guide pos="2880"/>
        <p:guide orient="horz" pos="5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notesViewPr>
    <p:cSldViewPr showGuides="1">
      <p:cViewPr>
        <p:scale>
          <a:sx n="110" d="100"/>
          <a:sy n="110" d="100"/>
        </p:scale>
        <p:origin x="1344" y="-16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287F4-A92E-4133-A37F-06DBB067ADD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8036F-EC7C-4718-BB88-0B9D4E7FE6C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Remerciements aux organisateurs</a:t>
            </a:r>
          </a:p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Cadre de cet exposé :</a:t>
            </a:r>
            <a:r>
              <a:rPr lang="fr-FR" baseline="0" dirty="0" smtClean="0"/>
              <a:t> présenter quelques résultats et concepts issus d’un programme ANR 2014-2019 que j’ai animé (projet RUEdesSOLS) et qui visait à progresser dans notre connaissance du </a:t>
            </a:r>
            <a:r>
              <a:rPr lang="fr-FR" u="sng" baseline="0" dirty="0" smtClean="0"/>
              <a:t>Réservoir Utilisable (le R.U.)</a:t>
            </a:r>
            <a:r>
              <a:rPr lang="fr-FR" baseline="0" dirty="0" smtClean="0"/>
              <a:t> (</a:t>
            </a:r>
            <a:r>
              <a:rPr lang="fr-FR" b="1" baseline="0" dirty="0" err="1" smtClean="0">
                <a:solidFill>
                  <a:srgbClr val="FF0000"/>
                </a:solidFill>
              </a:rPr>
              <a:t>Available</a:t>
            </a:r>
            <a:r>
              <a:rPr lang="fr-FR" b="1" baseline="0" dirty="0" smtClean="0">
                <a:solidFill>
                  <a:srgbClr val="FF0000"/>
                </a:solidFill>
              </a:rPr>
              <a:t> Water </a:t>
            </a:r>
            <a:r>
              <a:rPr lang="fr-FR" b="1" baseline="0" dirty="0" err="1" smtClean="0">
                <a:solidFill>
                  <a:srgbClr val="FF0000"/>
                </a:solidFill>
              </a:rPr>
              <a:t>Capacity</a:t>
            </a:r>
            <a:r>
              <a:rPr lang="fr-FR" b="1" baseline="0" dirty="0" smtClean="0">
                <a:solidFill>
                  <a:srgbClr val="FF0000"/>
                </a:solidFill>
              </a:rPr>
              <a:t>, AWC</a:t>
            </a:r>
            <a:r>
              <a:rPr lang="fr-FR" baseline="0" dirty="0" smtClean="0"/>
              <a:t>) paramètre qui est employé de façon ubiquiste dans les modèles à différentes échelles : par exemple des </a:t>
            </a:r>
            <a:r>
              <a:rPr lang="fr-FR" u="sng" baseline="0" dirty="0" smtClean="0"/>
              <a:t>modèles d’aide à la décision </a:t>
            </a:r>
            <a:r>
              <a:rPr lang="fr-FR" b="1" baseline="0" dirty="0" smtClean="0">
                <a:solidFill>
                  <a:srgbClr val="FF0000"/>
                </a:solidFill>
              </a:rPr>
              <a:t>(Irrigation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decision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tools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aseline="0" dirty="0" smtClean="0"/>
              <a:t>en </a:t>
            </a:r>
            <a:r>
              <a:rPr lang="fr-FR" baseline="0" dirty="0" smtClean="0"/>
              <a:t>irrigation, mais, plus largement tout </a:t>
            </a:r>
            <a:r>
              <a:rPr lang="fr-FR" u="sng" baseline="0" dirty="0" smtClean="0"/>
              <a:t>modèle s’appuyant sur un formalisme de bilan hydrique </a:t>
            </a:r>
            <a:r>
              <a:rPr lang="fr-FR" baseline="0" dirty="0" smtClean="0"/>
              <a:t>(</a:t>
            </a:r>
            <a:r>
              <a:rPr lang="fr-FR" b="1" baseline="0" dirty="0" smtClean="0">
                <a:solidFill>
                  <a:srgbClr val="FF0000"/>
                </a:solidFill>
              </a:rPr>
              <a:t>water balance </a:t>
            </a:r>
            <a:r>
              <a:rPr lang="fr-FR" b="1" baseline="0" dirty="0" err="1" smtClean="0">
                <a:solidFill>
                  <a:srgbClr val="FF0000"/>
                </a:solidFill>
              </a:rPr>
              <a:t>models</a:t>
            </a:r>
            <a:r>
              <a:rPr lang="fr-FR" baseline="0" dirty="0" smtClean="0"/>
              <a:t>) ; cela peut aller jusqu’aux modèles globaux de climat, lorsqu’ils utilisent une composante sol.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Comparaison des différentes approches </a:t>
            </a:r>
          </a:p>
          <a:p>
            <a:endParaRPr lang="fr-FR" dirty="0"/>
          </a:p>
          <a:p>
            <a:r>
              <a:rPr lang="fr-FR" dirty="0" smtClean="0"/>
              <a:t>En haut, des approches expérimentales et en bas des approches par modélisation</a:t>
            </a:r>
          </a:p>
          <a:p>
            <a:r>
              <a:rPr lang="fr-FR" dirty="0" smtClean="0"/>
              <a:t>Mais surtout : à gauche, des approches lorsque le sol est </a:t>
            </a:r>
            <a:r>
              <a:rPr lang="fr-FR" i="1" dirty="0" smtClean="0"/>
              <a:t>en équilibre </a:t>
            </a:r>
            <a:r>
              <a:rPr lang="fr-FR" dirty="0" smtClean="0"/>
              <a:t>avec son environnement ; à droite, des approches lorsque le sol, en situation naturelle, </a:t>
            </a:r>
            <a:r>
              <a:rPr lang="fr-FR" i="1" dirty="0" smtClean="0"/>
              <a:t>n’est pas à l’équilibre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Il s’ensuit finalement des acceptions différentes des 2 termes.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 Gauche, la définition classique des pédologues (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scientists</a:t>
            </a:r>
            <a:r>
              <a:rPr lang="fr-FR" dirty="0" smtClean="0"/>
              <a:t>) : </a:t>
            </a:r>
            <a:r>
              <a:rPr lang="fr-FR" u="sng" dirty="0" smtClean="0"/>
              <a:t>RU = quantité d’eau que le sol peut stocker et restituer aux plantes pour leur production de biomasse / Potentialité du milieu</a:t>
            </a:r>
            <a:r>
              <a:rPr lang="fr-FR" dirty="0" smtClean="0"/>
              <a:t> (</a:t>
            </a:r>
            <a:r>
              <a:rPr lang="en-US" sz="1200" dirty="0" smtClean="0">
                <a:solidFill>
                  <a:srgbClr val="FF0000"/>
                </a:solidFill>
              </a:rPr>
              <a:t>AWC: Quantity of water that soil </a:t>
            </a:r>
            <a:r>
              <a:rPr lang="en-US" sz="1200" b="1" dirty="0" smtClean="0">
                <a:solidFill>
                  <a:srgbClr val="FF0000"/>
                </a:solidFill>
              </a:rPr>
              <a:t>can store and provide </a:t>
            </a:r>
            <a:r>
              <a:rPr lang="en-US" sz="1200" dirty="0" smtClean="0">
                <a:solidFill>
                  <a:srgbClr val="FF0000"/>
                </a:solidFill>
              </a:rPr>
              <a:t>to plants for their biomass production (</a:t>
            </a:r>
            <a:r>
              <a:rPr lang="en-US" sz="1200" i="1" dirty="0" smtClean="0">
                <a:solidFill>
                  <a:srgbClr val="FF0000"/>
                </a:solidFill>
              </a:rPr>
              <a:t>soil </a:t>
            </a:r>
            <a:r>
              <a:rPr lang="en-US" sz="1200" b="1" i="1" dirty="0" smtClean="0">
                <a:solidFill>
                  <a:srgbClr val="FF0000"/>
                </a:solidFill>
              </a:rPr>
              <a:t>capability</a:t>
            </a:r>
            <a:r>
              <a:rPr lang="en-US" sz="1200" i="1" dirty="0" smtClean="0">
                <a:solidFill>
                  <a:srgbClr val="FF0000"/>
                </a:solidFill>
              </a:rPr>
              <a:t> for a given crop production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 droite, ce que l’on déduit de l’analyse des données de terrain et de modélisation inverse : </a:t>
            </a:r>
            <a:r>
              <a:rPr lang="fr-FR" u="sng" dirty="0" smtClean="0"/>
              <a:t>RU = quantité d’eau réelle effectivement absorbés par les plantes / Capacité réelle du milieu </a:t>
            </a:r>
            <a:r>
              <a:rPr lang="fr-FR" dirty="0" smtClean="0"/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AWC: </a:t>
            </a:r>
            <a:r>
              <a:rPr lang="fr-FR" sz="1200" dirty="0" err="1" smtClean="0">
                <a:solidFill>
                  <a:srgbClr val="FF0000"/>
                </a:solidFill>
              </a:rPr>
              <a:t>Quantity</a:t>
            </a:r>
            <a:r>
              <a:rPr lang="fr-FR" sz="1200" dirty="0" smtClean="0">
                <a:solidFill>
                  <a:srgbClr val="FF0000"/>
                </a:solidFill>
              </a:rPr>
              <a:t> of Water </a:t>
            </a:r>
            <a:r>
              <a:rPr lang="fr-FR" sz="1200" dirty="0" err="1" smtClean="0">
                <a:solidFill>
                  <a:srgbClr val="FF0000"/>
                </a:solidFill>
              </a:rPr>
              <a:t>that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b="1" dirty="0" smtClean="0">
                <a:solidFill>
                  <a:srgbClr val="FF0000"/>
                </a:solidFill>
              </a:rPr>
              <a:t>plants have </a:t>
            </a:r>
            <a:r>
              <a:rPr lang="fr-FR" sz="1200" b="1" dirty="0" err="1" smtClean="0">
                <a:solidFill>
                  <a:srgbClr val="FF0000"/>
                </a:solidFill>
              </a:rPr>
              <a:t>really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b="1" dirty="0" err="1" smtClean="0">
                <a:solidFill>
                  <a:srgbClr val="FF0000"/>
                </a:solidFill>
              </a:rPr>
              <a:t>used</a:t>
            </a:r>
            <a:r>
              <a:rPr lang="fr-FR" sz="1200" b="1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</a:rPr>
              <a:t>(</a:t>
            </a:r>
            <a:r>
              <a:rPr lang="fr-FR" sz="1200" i="1" dirty="0" smtClean="0">
                <a:solidFill>
                  <a:srgbClr val="FF0000"/>
                </a:solidFill>
              </a:rPr>
              <a:t>a model </a:t>
            </a:r>
            <a:r>
              <a:rPr lang="fr-FR" sz="1200" i="1" dirty="0" err="1" smtClean="0">
                <a:solidFill>
                  <a:srgbClr val="FF0000"/>
                </a:solidFill>
              </a:rPr>
              <a:t>parameter</a:t>
            </a:r>
            <a:r>
              <a:rPr lang="fr-FR" sz="1200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err="1" smtClean="0">
                <a:solidFill>
                  <a:srgbClr val="FF0000"/>
                </a:solidFill>
              </a:rPr>
              <a:t>describing</a:t>
            </a:r>
            <a:r>
              <a:rPr lang="fr-FR" sz="1200" i="1" dirty="0" smtClean="0">
                <a:solidFill>
                  <a:srgbClr val="FF0000"/>
                </a:solidFill>
              </a:rPr>
              <a:t> the </a:t>
            </a:r>
            <a:r>
              <a:rPr lang="fr-FR" sz="1200" b="1" i="1" dirty="0" smtClean="0">
                <a:solidFill>
                  <a:srgbClr val="FF0000"/>
                </a:solidFill>
              </a:rPr>
              <a:t>real </a:t>
            </a:r>
            <a:r>
              <a:rPr lang="fr-FR" sz="1200" b="1" i="1" dirty="0" err="1" smtClean="0">
                <a:solidFill>
                  <a:srgbClr val="FF0000"/>
                </a:solidFill>
              </a:rPr>
              <a:t>capacity</a:t>
            </a:r>
            <a:r>
              <a:rPr lang="fr-FR" sz="1200" b="1" i="1" dirty="0" smtClean="0">
                <a:solidFill>
                  <a:srgbClr val="FF0000"/>
                </a:solidFill>
              </a:rPr>
              <a:t> </a:t>
            </a:r>
            <a:r>
              <a:rPr lang="fr-FR" sz="1200" i="1" dirty="0" smtClean="0">
                <a:solidFill>
                  <a:srgbClr val="FF0000"/>
                </a:solidFill>
              </a:rPr>
              <a:t>of </a:t>
            </a:r>
            <a:r>
              <a:rPr lang="fr-FR" sz="1200" i="1" dirty="0" err="1" smtClean="0">
                <a:solidFill>
                  <a:srgbClr val="FF0000"/>
                </a:solidFill>
              </a:rPr>
              <a:t>soil</a:t>
            </a:r>
            <a:r>
              <a:rPr lang="fr-FR" sz="1200" dirty="0" smtClean="0"/>
              <a:t>)</a:t>
            </a:r>
            <a:endParaRPr lang="fr-FR" sz="1200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8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quelle précision convient-il de connaitre le RU (AWC) pour des applications en irrigation ?</a:t>
            </a:r>
          </a:p>
          <a:p>
            <a:endParaRPr lang="fr-FR" dirty="0"/>
          </a:p>
          <a:p>
            <a:r>
              <a:rPr lang="fr-FR" dirty="0" smtClean="0"/>
              <a:t>Exemple numérique avec l’utilisation du mod</a:t>
            </a:r>
            <a:r>
              <a:rPr lang="fr-FR" dirty="0" smtClean="0"/>
              <a:t>èle </a:t>
            </a:r>
            <a:r>
              <a:rPr lang="fr-FR" dirty="0" err="1" smtClean="0"/>
              <a:t>AqYield</a:t>
            </a:r>
            <a:r>
              <a:rPr lang="fr-FR" dirty="0" smtClean="0"/>
              <a:t>, modèle de culture assez simplifié (</a:t>
            </a: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crop</a:t>
            </a:r>
            <a:r>
              <a:rPr lang="fr-FR" dirty="0" smtClean="0"/>
              <a:t> model). </a:t>
            </a:r>
          </a:p>
          <a:p>
            <a:r>
              <a:rPr lang="fr-FR" u="sng" dirty="0" smtClean="0"/>
              <a:t>En entrée</a:t>
            </a:r>
            <a:r>
              <a:rPr lang="fr-FR" dirty="0" smtClean="0"/>
              <a:t>, on propose non pas une valeur unique du RU mais une </a:t>
            </a:r>
            <a:r>
              <a:rPr lang="fr-FR" u="sng" dirty="0" smtClean="0"/>
              <a:t>distribution donnée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distribution of AWC input data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A l’issue de la modélisation, on analyse la </a:t>
            </a:r>
            <a:r>
              <a:rPr lang="fr-FR" u="sng" dirty="0" smtClean="0"/>
              <a:t>distribution des valeurs de sortie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distribution of the model outputs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On crée ensuite, pour différents scénarios, une </a:t>
            </a:r>
            <a:r>
              <a:rPr lang="fr-FR" u="sng" dirty="0" smtClean="0"/>
              <a:t>carte de criticité </a:t>
            </a:r>
            <a:r>
              <a:rPr lang="fr-FR" dirty="0" smtClean="0"/>
              <a:t>(</a:t>
            </a:r>
            <a:r>
              <a:rPr lang="fr-FR" dirty="0" err="1" smtClean="0"/>
              <a:t>criticity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) où l’on porte </a:t>
            </a:r>
            <a:r>
              <a:rPr lang="fr-FR" u="sng" dirty="0" smtClean="0"/>
              <a:t>en abscisse la valeur moyenne du RU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AWC </a:t>
            </a:r>
            <a:r>
              <a:rPr lang="fr-FR" b="1" dirty="0" err="1" smtClean="0">
                <a:solidFill>
                  <a:srgbClr val="FF0000"/>
                </a:solidFill>
              </a:rPr>
              <a:t>mean</a:t>
            </a:r>
            <a:r>
              <a:rPr lang="fr-FR" b="1" dirty="0" smtClean="0">
                <a:solidFill>
                  <a:srgbClr val="FF0000"/>
                </a:solidFill>
              </a:rPr>
              <a:t> value on the X-axis</a:t>
            </a:r>
            <a:r>
              <a:rPr lang="fr-FR" dirty="0" smtClean="0"/>
              <a:t>) et </a:t>
            </a:r>
            <a:r>
              <a:rPr lang="fr-FR" u="sng" dirty="0" smtClean="0"/>
              <a:t>en ordonnée l’incertitude sur cette moyenne exprimée par l’écart type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Uncertainty</a:t>
            </a:r>
            <a:r>
              <a:rPr lang="fr-FR" b="1" dirty="0" smtClean="0">
                <a:solidFill>
                  <a:srgbClr val="FF0000"/>
                </a:solidFill>
              </a:rPr>
              <a:t> on </a:t>
            </a:r>
            <a:r>
              <a:rPr lang="fr-FR" b="1" dirty="0" err="1" smtClean="0">
                <a:solidFill>
                  <a:srgbClr val="FF0000"/>
                </a:solidFill>
              </a:rPr>
              <a:t>this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mean</a:t>
            </a:r>
            <a:r>
              <a:rPr lang="fr-FR" b="1" dirty="0" smtClean="0">
                <a:solidFill>
                  <a:srgbClr val="FF0000"/>
                </a:solidFill>
              </a:rPr>
              <a:t> value as </a:t>
            </a:r>
            <a:r>
              <a:rPr lang="fr-FR" b="1" dirty="0" err="1" smtClean="0">
                <a:solidFill>
                  <a:srgbClr val="FF0000"/>
                </a:solidFill>
              </a:rPr>
              <a:t>expressed</a:t>
            </a:r>
            <a:r>
              <a:rPr lang="fr-FR" b="1" dirty="0" smtClean="0">
                <a:solidFill>
                  <a:srgbClr val="FF0000"/>
                </a:solidFill>
              </a:rPr>
              <a:t> by the standard </a:t>
            </a:r>
            <a:r>
              <a:rPr lang="fr-FR" b="1" dirty="0" err="1" smtClean="0">
                <a:solidFill>
                  <a:srgbClr val="FF0000"/>
                </a:solidFill>
              </a:rPr>
              <a:t>deviation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coefficient de variation de la variable de sortie analysée - par exemple le </a:t>
            </a:r>
            <a:r>
              <a:rPr lang="fr-FR" u="sng" dirty="0" smtClean="0"/>
              <a:t>rendement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Yield</a:t>
            </a:r>
            <a:r>
              <a:rPr lang="fr-FR" dirty="0" smtClean="0"/>
              <a:t>) est représentée sur le graphique, avec des tons grisés; ici une valeur élevée de RU associée à une faible incertitude produit une évaluation du rendement avec un faible coefficient de variation; au contraire, une valeur faible de RU plutôt incertaine produit une évaluation large du rendement.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7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 des exemples de rendement (à gauche) et de </a:t>
            </a:r>
            <a:r>
              <a:rPr lang="fr-FR" u="sng" dirty="0" smtClean="0"/>
              <a:t>quantité d’eau percolée </a:t>
            </a:r>
            <a:r>
              <a:rPr lang="fr-FR" dirty="0" smtClean="0"/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drained</a:t>
            </a:r>
            <a:r>
              <a:rPr lang="fr-FR" b="1" dirty="0" smtClean="0">
                <a:solidFill>
                  <a:srgbClr val="FF0000"/>
                </a:solidFill>
              </a:rPr>
              <a:t> water</a:t>
            </a:r>
            <a:r>
              <a:rPr lang="fr-FR" dirty="0" smtClean="0"/>
              <a:t>) (à droite)  pour différents types de climat (à gauche), pour 2 types de sol – </a:t>
            </a:r>
            <a:r>
              <a:rPr lang="fr-FR" u="sng" dirty="0" smtClean="0"/>
              <a:t>un </a:t>
            </a:r>
            <a:r>
              <a:rPr lang="fr-FR" u="sng" dirty="0"/>
              <a:t>sol </a:t>
            </a:r>
            <a:r>
              <a:rPr lang="fr-FR" u="sng" dirty="0" smtClean="0"/>
              <a:t>court </a:t>
            </a:r>
            <a:r>
              <a:rPr lang="fr-FR" u="sng" dirty="0" smtClean="0"/>
              <a:t>et un sol long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shallow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 and </a:t>
            </a:r>
            <a:r>
              <a:rPr lang="fr-FR" b="1" dirty="0" err="1" smtClean="0">
                <a:solidFill>
                  <a:srgbClr val="FF0000"/>
                </a:solidFill>
              </a:rPr>
              <a:t>deep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dirty="0" smtClean="0"/>
              <a:t>) - , et pour 2 cultures – </a:t>
            </a:r>
            <a:r>
              <a:rPr lang="fr-FR" u="sng" dirty="0" smtClean="0"/>
              <a:t>tournesol et blé d’hiver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sunflower</a:t>
            </a:r>
            <a:r>
              <a:rPr lang="fr-FR" b="1" dirty="0" smtClean="0">
                <a:solidFill>
                  <a:srgbClr val="FF0000"/>
                </a:solidFill>
              </a:rPr>
              <a:t> and Winter </a:t>
            </a:r>
            <a:r>
              <a:rPr lang="fr-FR" b="1" dirty="0" err="1" smtClean="0">
                <a:solidFill>
                  <a:srgbClr val="FF0000"/>
                </a:solidFill>
              </a:rPr>
              <a:t>wheat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Dans certaines situations (</a:t>
            </a:r>
            <a:r>
              <a:rPr lang="fr-FR" u="sng" dirty="0" smtClean="0"/>
              <a:t>sol long, climat humide, culture de blé</a:t>
            </a:r>
            <a:r>
              <a:rPr lang="fr-FR" dirty="0" smtClean="0"/>
              <a:t>) (</a:t>
            </a:r>
            <a:r>
              <a:rPr lang="fr-FR" b="1" dirty="0" err="1" smtClean="0">
                <a:solidFill>
                  <a:srgbClr val="FF0000"/>
                </a:solidFill>
              </a:rPr>
              <a:t>deep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wet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climate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winter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wheat</a:t>
            </a:r>
            <a:r>
              <a:rPr lang="fr-FR" dirty="0" smtClean="0"/>
              <a:t>), le rendement et la quantité d’eau percolée sont évalués avec une faible incertitude.</a:t>
            </a:r>
          </a:p>
          <a:p>
            <a:endParaRPr lang="fr-FR" dirty="0"/>
          </a:p>
          <a:p>
            <a:r>
              <a:rPr lang="fr-FR" dirty="0" smtClean="0"/>
              <a:t>Dans d’autres, par exemple </a:t>
            </a:r>
            <a:r>
              <a:rPr lang="fr-FR" u="sng" dirty="0" smtClean="0"/>
              <a:t>un sol court, en climat sec, pour une culture de tournesol </a:t>
            </a:r>
            <a:r>
              <a:rPr lang="fr-FR" dirty="0" smtClean="0"/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shallow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, dry </a:t>
            </a:r>
            <a:r>
              <a:rPr lang="fr-FR" b="1" dirty="0" err="1" smtClean="0">
                <a:solidFill>
                  <a:srgbClr val="FF0000"/>
                </a:solidFill>
              </a:rPr>
              <a:t>climate</a:t>
            </a:r>
            <a:r>
              <a:rPr lang="fr-FR" b="1" dirty="0" smtClean="0">
                <a:solidFill>
                  <a:srgbClr val="FF0000"/>
                </a:solidFill>
              </a:rPr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sunflower</a:t>
            </a:r>
            <a:r>
              <a:rPr lang="fr-FR" dirty="0" smtClean="0"/>
              <a:t>), le rendement peut présenter une forte incertitude selon la précision sur le RU, alors que ce n’est pas le cas pour la quantité d’eau drainée</a:t>
            </a:r>
          </a:p>
          <a:p>
            <a:endParaRPr lang="fr-FR" dirty="0"/>
          </a:p>
          <a:p>
            <a:r>
              <a:rPr lang="fr-FR" dirty="0" smtClean="0"/>
              <a:t>Dans d’autres, on observe le contraire : le rendement n’est pas entaché d’erreur quelle que soit la précision sur le RU, alors que la quantité d’eau drainée varie selon la précision sur ce paramètre.</a:t>
            </a:r>
          </a:p>
          <a:p>
            <a:endParaRPr lang="fr-FR" dirty="0"/>
          </a:p>
          <a:p>
            <a:r>
              <a:rPr lang="fr-FR" dirty="0" smtClean="0"/>
              <a:t>On peut retenir de ces évaluations à l’échelle locale – qui sont les échelles de l’irrigation de précision – que la précision sur ce paramètre majeur qu’est le RU doit être anticipée de façon à ne pas conduire à des conseils erronés.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N’oublions pas que les </a:t>
            </a:r>
            <a:r>
              <a:rPr lang="fr-FR" u="sng" dirty="0" smtClean="0"/>
              <a:t>éléments grossiers du sol </a:t>
            </a:r>
            <a:r>
              <a:rPr lang="fr-FR" dirty="0" smtClean="0"/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 rock fragments</a:t>
            </a:r>
            <a:r>
              <a:rPr lang="fr-FR" dirty="0" smtClean="0"/>
              <a:t>), </a:t>
            </a:r>
            <a:r>
              <a:rPr lang="fr-FR" u="sng" dirty="0" smtClean="0"/>
              <a:t>éléments de roche altérée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weathered</a:t>
            </a:r>
            <a:r>
              <a:rPr lang="fr-FR" b="1" dirty="0" smtClean="0">
                <a:solidFill>
                  <a:srgbClr val="FF0000"/>
                </a:solidFill>
              </a:rPr>
              <a:t> rocks</a:t>
            </a:r>
            <a:r>
              <a:rPr lang="fr-FR" dirty="0" smtClean="0"/>
              <a:t>), peuvent contenir de l’eau et en céder aux plantes.</a:t>
            </a:r>
          </a:p>
          <a:p>
            <a:endParaRPr lang="fr-FR" dirty="0" smtClean="0"/>
          </a:p>
          <a:p>
            <a:r>
              <a:rPr lang="fr-FR" dirty="0" smtClean="0"/>
              <a:t>Voici un exemple sur une zone de 36000 ha en grande culture en milieu sédimentaire : la carte de gauche présente la valeur du RU pour une épaisseur de sol de 1,20 mètres lorsque l’on considère que le sol est constitué uniquement de </a:t>
            </a:r>
            <a:r>
              <a:rPr lang="fr-FR" u="sng" dirty="0" smtClean="0"/>
              <a:t>terre fine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Fine </a:t>
            </a:r>
            <a:r>
              <a:rPr lang="fr-FR" b="1" dirty="0" err="1" smtClean="0">
                <a:solidFill>
                  <a:srgbClr val="FF0000"/>
                </a:solidFill>
              </a:rPr>
              <a:t>Earth</a:t>
            </a:r>
            <a:r>
              <a:rPr lang="fr-FR" dirty="0" smtClean="0"/>
              <a:t>). La carte de droite présente l’évaluation de ce RU lorsque l’on tient compte de la quantité d’eau que les éléments peuvent stocker : elle est  en général localement significativement plus élevée, surtout dans les </a:t>
            </a:r>
            <a:r>
              <a:rPr lang="fr-FR" u="sng" dirty="0" smtClean="0"/>
              <a:t>zones à forte charge en cailloux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soils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with</a:t>
            </a:r>
            <a:r>
              <a:rPr lang="fr-FR" b="1" dirty="0" smtClean="0">
                <a:solidFill>
                  <a:srgbClr val="FF0000"/>
                </a:solidFill>
              </a:rPr>
              <a:t> high rock fragments content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r>
              <a:rPr lang="fr-FR" dirty="0" smtClean="0"/>
              <a:t>L’évaluation du déficit hydrique moyen pour une culture de blé pendant une année climatique moyenne montre que celui-ci est bien plus faible lorsque l’on tient compte de la capacité des cailloux à stocker et restituer de l’eau. En moyenne, cette économie d’eau a été évaluée dans ce cas d’étude à 230 m3/ha, soit 23 mm, soit un tour d’eau d’irrigation.</a:t>
            </a:r>
          </a:p>
          <a:p>
            <a:endParaRPr lang="fr-FR" dirty="0" smtClean="0"/>
          </a:p>
          <a:p>
            <a:r>
              <a:rPr lang="fr-FR" dirty="0" smtClean="0"/>
              <a:t>Cependant cet exemple est un exercice de simulation; un challenge consiste désormais à faire une évaluation réelle au champ de la quantité d’eau économisée au regard du maintien de la production en quantité et en qualité.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9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 parties</a:t>
            </a:r>
            <a:r>
              <a:rPr lang="fr-FR" baseline="0" dirty="0" smtClean="0"/>
              <a:t> dans l’exposé</a:t>
            </a:r>
          </a:p>
          <a:p>
            <a:r>
              <a:rPr lang="fr-FR" baseline="0" dirty="0" smtClean="0"/>
              <a:t>-&gt; présenter la définition « classique du </a:t>
            </a:r>
            <a:r>
              <a:rPr lang="fr-FR" b="1" baseline="0" dirty="0" smtClean="0"/>
              <a:t>R.U.</a:t>
            </a:r>
            <a:r>
              <a:rPr lang="fr-FR" baseline="0" dirty="0" smtClean="0"/>
              <a:t> » (</a:t>
            </a:r>
            <a:r>
              <a:rPr lang="fr-FR" b="1" baseline="0" dirty="0" smtClean="0">
                <a:solidFill>
                  <a:srgbClr val="FF0000"/>
                </a:solidFill>
              </a:rPr>
              <a:t>A.W.C.</a:t>
            </a:r>
            <a:r>
              <a:rPr lang="fr-FR" baseline="0" dirty="0" smtClean="0"/>
              <a:t>) et les liens entre le sol et la plante dans l’élaboration du concept</a:t>
            </a:r>
          </a:p>
          <a:p>
            <a:endParaRPr lang="fr-FR" baseline="0" dirty="0" smtClean="0"/>
          </a:p>
          <a:p>
            <a:r>
              <a:rPr lang="fr-FR" baseline="0" dirty="0" smtClean="0"/>
              <a:t>-&gt; Confronter des méthodes d’évaluation du </a:t>
            </a:r>
            <a:r>
              <a:rPr lang="fr-FR" b="1" baseline="0" dirty="0" smtClean="0"/>
              <a:t>R.U</a:t>
            </a:r>
            <a:r>
              <a:rPr lang="fr-FR" baseline="0" dirty="0" smtClean="0"/>
              <a:t>. </a:t>
            </a:r>
            <a:r>
              <a:rPr lang="fr-FR" dirty="0"/>
              <a:t>(</a:t>
            </a:r>
            <a:r>
              <a:rPr lang="fr-FR" b="1" dirty="0">
                <a:solidFill>
                  <a:srgbClr val="FF0000"/>
                </a:solidFill>
              </a:rPr>
              <a:t>A.W.C.</a:t>
            </a:r>
            <a:r>
              <a:rPr lang="fr-FR" dirty="0"/>
              <a:t>) </a:t>
            </a:r>
            <a:r>
              <a:rPr lang="fr-FR" baseline="0" dirty="0" smtClean="0"/>
              <a:t>(et voir que cela conduit éventuellement à des différences conceptuelles)</a:t>
            </a:r>
          </a:p>
          <a:p>
            <a:endParaRPr lang="fr-FR" baseline="0" dirty="0" smtClean="0"/>
          </a:p>
          <a:p>
            <a:r>
              <a:rPr lang="fr-FR" baseline="0" dirty="0" smtClean="0"/>
              <a:t>-&gt; Evaluer l’effet des incertitudes de connaissance du R.U. sur des </a:t>
            </a:r>
            <a:r>
              <a:rPr lang="fr-FR" u="sng" baseline="0" dirty="0" smtClean="0"/>
              <a:t>sorties de modèles </a:t>
            </a:r>
            <a:r>
              <a:rPr lang="fr-FR" baseline="0" dirty="0" smtClean="0"/>
              <a:t>(</a:t>
            </a:r>
            <a:r>
              <a:rPr lang="fr-FR" b="1" baseline="0" dirty="0" smtClean="0">
                <a:solidFill>
                  <a:srgbClr val="FF0000"/>
                </a:solidFill>
              </a:rPr>
              <a:t>model outputs)</a:t>
            </a:r>
            <a:r>
              <a:rPr lang="fr-FR" baseline="0" dirty="0" smtClean="0"/>
              <a:t> (et donc, possiblement, sur des paramètres d’outils d’aide à la décision)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9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188640" y="4343400"/>
            <a:ext cx="6480720" cy="4114800"/>
          </a:xfrm>
        </p:spPr>
        <p:txBody>
          <a:bodyPr/>
          <a:lstStyle/>
          <a:p>
            <a:r>
              <a:rPr lang="fr-FR" sz="1100" dirty="0" smtClean="0"/>
              <a:t>Définition du </a:t>
            </a:r>
            <a:r>
              <a:rPr lang="fr-FR" sz="1100" u="sng" dirty="0" smtClean="0"/>
              <a:t>Réservoir Utilisable : Quantité d’eau que le sol peut stocker et restituer aux plantes pour leur production de biomasse (</a:t>
            </a:r>
            <a:r>
              <a:rPr lang="en-US" sz="1100" b="1" dirty="0" smtClean="0">
                <a:solidFill>
                  <a:srgbClr val="FF0000"/>
                </a:solidFill>
              </a:rPr>
              <a:t>Available Water Content: Quantity of water that soil can store and provide to plants for their biomass production)</a:t>
            </a:r>
          </a:p>
          <a:p>
            <a:endParaRPr lang="fr-FR" sz="1100" dirty="0" smtClean="0"/>
          </a:p>
          <a:p>
            <a:r>
              <a:rPr lang="fr-FR" sz="1100" dirty="0" smtClean="0"/>
              <a:t>Dépend de plusieurs caractéristiques du milieu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u="sng" dirty="0" smtClean="0"/>
              <a:t>Saturation</a:t>
            </a:r>
            <a:r>
              <a:rPr lang="fr-FR" sz="1100" dirty="0" smtClean="0"/>
              <a:t> (</a:t>
            </a:r>
            <a:r>
              <a:rPr lang="fr-FR" sz="1100" b="1" dirty="0" smtClean="0">
                <a:solidFill>
                  <a:srgbClr val="FF0000"/>
                </a:solidFill>
              </a:rPr>
              <a:t>Saturation</a:t>
            </a:r>
            <a:r>
              <a:rPr lang="fr-FR" sz="1100" dirty="0" smtClean="0"/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Etat de </a:t>
            </a:r>
            <a:r>
              <a:rPr lang="fr-FR" sz="1100" u="sng" dirty="0" smtClean="0"/>
              <a:t>capacité au champ </a:t>
            </a:r>
            <a:r>
              <a:rPr lang="fr-FR" sz="1100" dirty="0" smtClean="0"/>
              <a:t>(</a:t>
            </a:r>
            <a:r>
              <a:rPr lang="fr-FR" sz="1100" b="1" dirty="0" smtClean="0">
                <a:solidFill>
                  <a:srgbClr val="FF0000"/>
                </a:solidFill>
              </a:rPr>
              <a:t>Field </a:t>
            </a:r>
            <a:r>
              <a:rPr lang="fr-FR" sz="1100" b="1" dirty="0" err="1" smtClean="0">
                <a:solidFill>
                  <a:srgbClr val="FF0000"/>
                </a:solidFill>
              </a:rPr>
              <a:t>capacity</a:t>
            </a:r>
            <a:r>
              <a:rPr lang="fr-FR" sz="1100" dirty="0" smtClean="0"/>
              <a:t>), lorsque les </a:t>
            </a:r>
            <a:r>
              <a:rPr lang="fr-FR" sz="1100" u="sng" dirty="0" smtClean="0"/>
              <a:t>forces de  gravité </a:t>
            </a:r>
            <a:r>
              <a:rPr lang="fr-FR" sz="1100" dirty="0" smtClean="0"/>
              <a:t>(</a:t>
            </a:r>
            <a:r>
              <a:rPr lang="fr-FR" sz="1100" b="1" dirty="0" err="1" smtClean="0">
                <a:solidFill>
                  <a:srgbClr val="FF0000"/>
                </a:solidFill>
              </a:rPr>
              <a:t>gravity</a:t>
            </a:r>
            <a:r>
              <a:rPr lang="fr-FR" sz="1100" b="1" dirty="0" smtClean="0">
                <a:solidFill>
                  <a:srgbClr val="FF0000"/>
                </a:solidFill>
              </a:rPr>
              <a:t> forces</a:t>
            </a:r>
            <a:r>
              <a:rPr lang="fr-FR" sz="1100" dirty="0" smtClean="0"/>
              <a:t>) permettant à l’eau de s’écouler en profondeur s’équilibrent avec les </a:t>
            </a:r>
            <a:r>
              <a:rPr lang="fr-FR" sz="1100" u="sng" dirty="0" smtClean="0"/>
              <a:t>forces de capillarité </a:t>
            </a:r>
            <a:r>
              <a:rPr lang="fr-FR" sz="1100" dirty="0" smtClean="0"/>
              <a:t>(</a:t>
            </a:r>
            <a:r>
              <a:rPr lang="fr-FR" sz="1100" b="1" dirty="0" err="1" smtClean="0">
                <a:solidFill>
                  <a:srgbClr val="FF0000"/>
                </a:solidFill>
              </a:rPr>
              <a:t>capillary</a:t>
            </a:r>
            <a:r>
              <a:rPr lang="fr-FR" sz="1100" b="1" dirty="0" smtClean="0">
                <a:solidFill>
                  <a:srgbClr val="FF0000"/>
                </a:solidFill>
              </a:rPr>
              <a:t> forces</a:t>
            </a:r>
            <a:r>
              <a:rPr lang="fr-FR" sz="1100" dirty="0" smtClean="0"/>
              <a:t>) qui retiennent l’eau dans le sol; Au dessus de ce point, l’eau s’écoule par </a:t>
            </a:r>
            <a:r>
              <a:rPr lang="fr-FR" sz="1100" u="sng" dirty="0" smtClean="0"/>
              <a:t>drainage</a:t>
            </a:r>
            <a:r>
              <a:rPr lang="fr-FR" sz="1100" dirty="0" smtClean="0"/>
              <a:t> (</a:t>
            </a:r>
            <a:r>
              <a:rPr lang="fr-FR" sz="1100" b="1" dirty="0" smtClean="0">
                <a:solidFill>
                  <a:srgbClr val="FF0000"/>
                </a:solidFill>
              </a:rPr>
              <a:t>drainage</a:t>
            </a:r>
            <a:r>
              <a:rPr lang="fr-FR" sz="1100" dirty="0" smtClean="0"/>
              <a:t>) et participe à la </a:t>
            </a:r>
            <a:r>
              <a:rPr lang="fr-FR" sz="1100" u="sng" dirty="0" smtClean="0"/>
              <a:t>recharge des aquifères</a:t>
            </a:r>
            <a:r>
              <a:rPr lang="fr-FR" sz="1100" dirty="0" smtClean="0"/>
              <a:t> (</a:t>
            </a:r>
            <a:r>
              <a:rPr lang="fr-FR" sz="1100" b="1" dirty="0" err="1" smtClean="0">
                <a:solidFill>
                  <a:srgbClr val="FF0000"/>
                </a:solidFill>
              </a:rPr>
              <a:t>groundwater</a:t>
            </a:r>
            <a:r>
              <a:rPr lang="fr-FR" sz="1100" b="1" dirty="0" smtClean="0">
                <a:solidFill>
                  <a:srgbClr val="FF0000"/>
                </a:solidFill>
              </a:rPr>
              <a:t> recharge</a:t>
            </a:r>
            <a:r>
              <a:rPr lang="fr-FR" sz="11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u="sng" dirty="0" smtClean="0"/>
              <a:t>Point de flétrissement permanent</a:t>
            </a:r>
            <a:r>
              <a:rPr lang="fr-FR" sz="1100" dirty="0" smtClean="0"/>
              <a:t> (</a:t>
            </a:r>
            <a:r>
              <a:rPr lang="fr-FR" sz="1100" b="1" dirty="0" smtClean="0">
                <a:solidFill>
                  <a:srgbClr val="FF0000"/>
                </a:solidFill>
              </a:rPr>
              <a:t>Permanent </a:t>
            </a:r>
            <a:r>
              <a:rPr lang="fr-FR" sz="1100" b="1" dirty="0" err="1" smtClean="0">
                <a:solidFill>
                  <a:srgbClr val="FF0000"/>
                </a:solidFill>
              </a:rPr>
              <a:t>Wilting</a:t>
            </a:r>
            <a:r>
              <a:rPr lang="fr-FR" sz="1100" b="1" dirty="0" smtClean="0">
                <a:solidFill>
                  <a:srgbClr val="FF0000"/>
                </a:solidFill>
              </a:rPr>
              <a:t> point</a:t>
            </a:r>
            <a:r>
              <a:rPr lang="fr-FR" sz="1100" dirty="0" smtClean="0"/>
              <a:t>), lorsque les forces de succion exercées par la plante sont insuffisantes pour lutter contre l’énergie avec laquelle l’eau est retenue dans le sol.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Le Réservoir utilisable est la quantité d’eau </a:t>
            </a:r>
            <a:r>
              <a:rPr lang="fr-FR" sz="1100" u="sng" dirty="0" smtClean="0"/>
              <a:t>retenue</a:t>
            </a:r>
            <a:r>
              <a:rPr lang="fr-FR" sz="1100" dirty="0" smtClean="0"/>
              <a:t> (</a:t>
            </a:r>
            <a:r>
              <a:rPr lang="fr-FR" sz="1100" b="1" dirty="0" err="1" smtClean="0">
                <a:solidFill>
                  <a:srgbClr val="FF0000"/>
                </a:solidFill>
              </a:rPr>
              <a:t>stored</a:t>
            </a:r>
            <a:r>
              <a:rPr lang="fr-FR" sz="1100" dirty="0" smtClean="0"/>
              <a:t>) par le sol entre ces 2 états. En </a:t>
            </a:r>
            <a:r>
              <a:rPr lang="fr-FR" sz="1100" dirty="0" smtClean="0"/>
              <a:t>deçà </a:t>
            </a:r>
            <a:r>
              <a:rPr lang="fr-FR" sz="1100" dirty="0" smtClean="0"/>
              <a:t>du point de flétrissement permanent, </a:t>
            </a:r>
            <a:r>
              <a:rPr lang="fr-FR" sz="1100" u="sng" dirty="0" smtClean="0"/>
              <a:t>l’eau liée </a:t>
            </a:r>
            <a:r>
              <a:rPr lang="fr-FR" sz="1100" dirty="0" smtClean="0"/>
              <a:t>(</a:t>
            </a:r>
            <a:r>
              <a:rPr lang="fr-FR" sz="1100" b="1" dirty="0" err="1" smtClean="0">
                <a:solidFill>
                  <a:srgbClr val="FF0000"/>
                </a:solidFill>
              </a:rPr>
              <a:t>Bound</a:t>
            </a:r>
            <a:r>
              <a:rPr lang="fr-FR" sz="1100" b="1" dirty="0" smtClean="0">
                <a:solidFill>
                  <a:srgbClr val="FF0000"/>
                </a:solidFill>
              </a:rPr>
              <a:t> water</a:t>
            </a:r>
            <a:r>
              <a:rPr lang="fr-FR" sz="1100" dirty="0" smtClean="0"/>
              <a:t>) est trop fortement retenue par le milieu pour que la plante puisse le prélever</a:t>
            </a:r>
            <a:r>
              <a:rPr lang="fr-FR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  <a:p>
            <a:r>
              <a:rPr lang="fr-FR" sz="1100" dirty="0" smtClean="0"/>
              <a:t>Lors d’une irrigation, lorsque l’eau apportée est effectivement stockée et restituée par la plante, elle se transforme en ‘</a:t>
            </a:r>
            <a:r>
              <a:rPr lang="fr-FR" sz="1100" u="sng" dirty="0" smtClean="0"/>
              <a:t>Eau Verte</a:t>
            </a:r>
            <a:r>
              <a:rPr lang="fr-FR" sz="1100" dirty="0" smtClean="0"/>
              <a:t>’ (</a:t>
            </a:r>
            <a:r>
              <a:rPr lang="fr-FR" sz="1100" b="1" dirty="0" smtClean="0">
                <a:solidFill>
                  <a:srgbClr val="FF0000"/>
                </a:solidFill>
              </a:rPr>
              <a:t>Green Water</a:t>
            </a:r>
            <a:r>
              <a:rPr lang="fr-FR" sz="1100" dirty="0" smtClean="0"/>
              <a:t>); lorsque l’apport d’eau irriguée est excédentaire et que la teneur en eau du sol dépasse la capacité au champ, alors elle est drainée par gravité et reste sous forme </a:t>
            </a:r>
            <a:r>
              <a:rPr lang="fr-FR" sz="1100" u="sng" dirty="0" smtClean="0"/>
              <a:t>d’Eau Bleue</a:t>
            </a:r>
            <a:r>
              <a:rPr lang="fr-FR" sz="1100" dirty="0" smtClean="0"/>
              <a:t>’ (</a:t>
            </a:r>
            <a:r>
              <a:rPr lang="fr-FR" sz="1100" b="1" dirty="0" smtClean="0">
                <a:solidFill>
                  <a:srgbClr val="FF0000"/>
                </a:solidFill>
              </a:rPr>
              <a:t>Blue Water</a:t>
            </a:r>
            <a:r>
              <a:rPr lang="fr-FR" sz="1100" dirty="0" smtClean="0"/>
              <a:t>).</a:t>
            </a:r>
          </a:p>
          <a:p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points caractéristiques de </a:t>
            </a:r>
            <a:r>
              <a:rPr lang="fr-FR" u="sng" dirty="0"/>
              <a:t>saturation</a:t>
            </a:r>
            <a:r>
              <a:rPr lang="fr-FR" dirty="0"/>
              <a:t> (</a:t>
            </a:r>
            <a:r>
              <a:rPr lang="fr-FR" b="1" dirty="0">
                <a:solidFill>
                  <a:srgbClr val="FF0000"/>
                </a:solidFill>
              </a:rPr>
              <a:t>Saturation</a:t>
            </a:r>
            <a:r>
              <a:rPr lang="fr-FR" dirty="0"/>
              <a:t>) et </a:t>
            </a:r>
            <a:r>
              <a:rPr lang="fr-FR" u="sng" dirty="0"/>
              <a:t>Capacité au Champ </a:t>
            </a:r>
            <a:r>
              <a:rPr lang="fr-FR" dirty="0"/>
              <a:t>(</a:t>
            </a:r>
            <a:r>
              <a:rPr lang="fr-FR" b="1" dirty="0">
                <a:solidFill>
                  <a:srgbClr val="FF0000"/>
                </a:solidFill>
              </a:rPr>
              <a:t>Field </a:t>
            </a:r>
            <a:r>
              <a:rPr lang="fr-FR" b="1" dirty="0" err="1">
                <a:solidFill>
                  <a:srgbClr val="FF0000"/>
                </a:solidFill>
              </a:rPr>
              <a:t>Capacity</a:t>
            </a:r>
            <a:r>
              <a:rPr lang="fr-FR" dirty="0"/>
              <a:t>) dépendent des caractéristiques du sol, texture et structure.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Le point caractéristique de </a:t>
            </a:r>
            <a:r>
              <a:rPr lang="fr-FR" u="sng" dirty="0"/>
              <a:t>Flétrissement Permanent </a:t>
            </a:r>
            <a:r>
              <a:rPr lang="fr-FR" dirty="0"/>
              <a:t> (</a:t>
            </a:r>
            <a:r>
              <a:rPr lang="fr-FR" b="1" dirty="0">
                <a:solidFill>
                  <a:srgbClr val="FF0000"/>
                </a:solidFill>
              </a:rPr>
              <a:t>Permanent </a:t>
            </a:r>
            <a:r>
              <a:rPr lang="fr-FR" b="1" dirty="0" err="1">
                <a:solidFill>
                  <a:srgbClr val="FF0000"/>
                </a:solidFill>
              </a:rPr>
              <a:t>Wilting</a:t>
            </a:r>
            <a:r>
              <a:rPr lang="fr-FR" b="1" dirty="0">
                <a:solidFill>
                  <a:srgbClr val="FF0000"/>
                </a:solidFill>
              </a:rPr>
              <a:t> Point</a:t>
            </a:r>
            <a:r>
              <a:rPr lang="fr-FR" dirty="0"/>
              <a:t>) dépend à la fois des caractéristiques du sol et de la plante.</a:t>
            </a:r>
          </a:p>
          <a:p>
            <a:r>
              <a:rPr lang="fr-FR" dirty="0"/>
              <a:t>Le RU est ainsi un concept mixte « Sol-Plante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4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conséquence, selon les communautés scientifiques, on évalue le RU par des approches différentes :</a:t>
            </a:r>
          </a:p>
          <a:p>
            <a:endParaRPr lang="fr-FR" dirty="0" smtClean="0"/>
          </a:p>
          <a:p>
            <a:r>
              <a:rPr lang="fr-FR" dirty="0" smtClean="0"/>
              <a:t>Pour les </a:t>
            </a:r>
            <a:r>
              <a:rPr lang="fr-FR" u="sng" dirty="0" smtClean="0"/>
              <a:t>pédologues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soil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scientists</a:t>
            </a:r>
            <a:r>
              <a:rPr lang="fr-FR" dirty="0" smtClean="0"/>
              <a:t>) : mesures de laboratoire et </a:t>
            </a:r>
            <a:r>
              <a:rPr lang="fr-FR" u="sng" dirty="0" smtClean="0"/>
              <a:t>Fonctions de pédotransfert</a:t>
            </a:r>
            <a:r>
              <a:rPr lang="fr-FR" dirty="0" smtClean="0"/>
              <a:t> (</a:t>
            </a:r>
            <a:r>
              <a:rPr lang="fr-FR" b="1" dirty="0">
                <a:solidFill>
                  <a:srgbClr val="FF0000"/>
                </a:solidFill>
              </a:rPr>
              <a:t>Pedotransfer </a:t>
            </a:r>
            <a:r>
              <a:rPr lang="fr-FR" b="1" dirty="0" err="1">
                <a:solidFill>
                  <a:srgbClr val="FF0000"/>
                </a:solidFill>
              </a:rPr>
              <a:t>functions</a:t>
            </a:r>
            <a:r>
              <a:rPr lang="fr-FR" dirty="0" smtClean="0"/>
              <a:t>) qui permettent l’évaluation du RU à partir de caractéristiques du sol plus aisément accessibles ou moins onéreuses, telles que la texture et/ou la </a:t>
            </a:r>
            <a:r>
              <a:rPr lang="fr-FR" u="sng" dirty="0" smtClean="0"/>
              <a:t>teneur en matière organique </a:t>
            </a:r>
            <a:r>
              <a:rPr lang="fr-FR" dirty="0" smtClean="0"/>
              <a:t>(</a:t>
            </a:r>
            <a:r>
              <a:rPr lang="fr-FR" b="1" dirty="0" err="1">
                <a:solidFill>
                  <a:srgbClr val="FF0000"/>
                </a:solidFill>
              </a:rPr>
              <a:t>Organic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Carbon</a:t>
            </a:r>
            <a:r>
              <a:rPr lang="fr-FR" b="1" dirty="0">
                <a:solidFill>
                  <a:srgbClr val="FF0000"/>
                </a:solidFill>
              </a:rPr>
              <a:t> Content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err="1" smtClean="0"/>
              <a:t>POur</a:t>
            </a:r>
            <a:r>
              <a:rPr lang="fr-FR" dirty="0" smtClean="0"/>
              <a:t> les agronomes, qui privilégient une approche « plante »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r>
              <a:rPr lang="fr-FR" u="sng" dirty="0" smtClean="0"/>
              <a:t>- Suivi</a:t>
            </a:r>
            <a:r>
              <a:rPr lang="fr-FR" dirty="0" smtClean="0"/>
              <a:t> in situ (</a:t>
            </a:r>
            <a:r>
              <a:rPr lang="fr-FR" b="1" dirty="0">
                <a:solidFill>
                  <a:srgbClr val="FF0000"/>
                </a:solidFill>
              </a:rPr>
              <a:t>monitoring</a:t>
            </a:r>
            <a:r>
              <a:rPr lang="fr-FR" dirty="0" smtClean="0"/>
              <a:t>) des caractéristiques du sol et de la plante</a:t>
            </a:r>
          </a:p>
          <a:p>
            <a:r>
              <a:rPr lang="fr-FR" dirty="0" smtClean="0"/>
              <a:t>- Inversion de </a:t>
            </a:r>
            <a:r>
              <a:rPr lang="fr-FR" u="sng" dirty="0" smtClean="0"/>
              <a:t>modèles de culture </a:t>
            </a:r>
            <a:r>
              <a:rPr lang="fr-FR" dirty="0" smtClean="0"/>
              <a:t>(</a:t>
            </a:r>
            <a:r>
              <a:rPr lang="fr-FR" b="1" dirty="0" err="1">
                <a:solidFill>
                  <a:srgbClr val="FF0000"/>
                </a:solidFill>
              </a:rPr>
              <a:t>crop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models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9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Evaluation par des mesures en laboratoire par la méthode des </a:t>
            </a:r>
            <a:r>
              <a:rPr lang="fr-FR" u="sng" dirty="0" smtClean="0"/>
              <a:t>Presses à membrane de Richards</a:t>
            </a:r>
            <a:r>
              <a:rPr lang="fr-FR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Richards pressure plate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r>
              <a:rPr lang="fr-FR" dirty="0" smtClean="0"/>
              <a:t>Graphique de gauche : évolution de la teneur en eau à la </a:t>
            </a:r>
            <a:r>
              <a:rPr lang="fr-FR" u="sng" dirty="0" smtClean="0"/>
              <a:t>capacité au champ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Field </a:t>
            </a:r>
            <a:r>
              <a:rPr lang="fr-FR" b="1" dirty="0" err="1" smtClean="0">
                <a:solidFill>
                  <a:srgbClr val="FF0000"/>
                </a:solidFill>
              </a:rPr>
              <a:t>Capacity</a:t>
            </a:r>
            <a:r>
              <a:rPr lang="fr-FR" dirty="0" smtClean="0"/>
              <a:t>) en fonction de la profondeur –à droite et au </a:t>
            </a:r>
            <a:r>
              <a:rPr lang="fr-FR" u="sng" dirty="0" smtClean="0"/>
              <a:t>point de flétrissement permanent </a:t>
            </a:r>
            <a:r>
              <a:rPr lang="fr-FR" dirty="0" smtClean="0"/>
              <a:t>(</a:t>
            </a:r>
            <a:r>
              <a:rPr lang="fr-FR" b="1" dirty="0" smtClean="0">
                <a:solidFill>
                  <a:srgbClr val="FF0000"/>
                </a:solidFill>
              </a:rPr>
              <a:t>Permanent </a:t>
            </a:r>
            <a:r>
              <a:rPr lang="fr-FR" b="1" dirty="0" err="1" smtClean="0">
                <a:solidFill>
                  <a:srgbClr val="FF0000"/>
                </a:solidFill>
              </a:rPr>
              <a:t>Wilting</a:t>
            </a:r>
            <a:r>
              <a:rPr lang="fr-FR" b="1" dirty="0" smtClean="0">
                <a:solidFill>
                  <a:srgbClr val="FF0000"/>
                </a:solidFill>
              </a:rPr>
              <a:t> Point</a:t>
            </a:r>
            <a:r>
              <a:rPr lang="fr-FR" dirty="0" smtClean="0"/>
              <a:t>) - à gauche-.</a:t>
            </a:r>
          </a:p>
          <a:p>
            <a:endParaRPr lang="fr-FR" dirty="0"/>
          </a:p>
          <a:p>
            <a:r>
              <a:rPr lang="fr-FR" dirty="0" smtClean="0"/>
              <a:t>Graphique de droite : intégration du </a:t>
            </a:r>
            <a:r>
              <a:rPr lang="fr-FR" u="sng" dirty="0" smtClean="0"/>
              <a:t>RU</a:t>
            </a:r>
            <a:r>
              <a:rPr lang="fr-FR" dirty="0" smtClean="0"/>
              <a:t> (AWC) sur toute la </a:t>
            </a:r>
            <a:r>
              <a:rPr lang="fr-FR" u="sng" dirty="0" smtClean="0"/>
              <a:t>profondeur d’enracinement de la culture</a:t>
            </a:r>
            <a:r>
              <a:rPr lang="fr-FR" dirty="0" smtClean="0"/>
              <a:t> (</a:t>
            </a:r>
            <a:r>
              <a:rPr lang="fr-FR" b="1" dirty="0" err="1" smtClean="0">
                <a:solidFill>
                  <a:srgbClr val="FF0000"/>
                </a:solidFill>
              </a:rPr>
              <a:t>crop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rooting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depth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1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Comparaison des 4 approches : 200 à 350 mm entre l’évaluation minimale et l’évaluation maximale, soit, à raison </a:t>
            </a:r>
            <a:r>
              <a:rPr lang="fr-FR" u="sng" dirty="0" smtClean="0"/>
              <a:t>d’un tour d’eau à 30 </a:t>
            </a:r>
            <a:r>
              <a:rPr lang="fr-FR" dirty="0" smtClean="0"/>
              <a:t>mm (</a:t>
            </a:r>
            <a:r>
              <a:rPr lang="fr-FR" b="1" dirty="0" smtClean="0">
                <a:solidFill>
                  <a:srgbClr val="FF0000"/>
                </a:solidFill>
              </a:rPr>
              <a:t>one aspersion irrigation </a:t>
            </a:r>
            <a:r>
              <a:rPr lang="fr-FR" b="1" dirty="0" err="1" smtClean="0">
                <a:solidFill>
                  <a:srgbClr val="FF0000"/>
                </a:solidFill>
              </a:rPr>
              <a:t>event</a:t>
            </a:r>
            <a:r>
              <a:rPr lang="fr-FR" b="1" dirty="0" smtClean="0">
                <a:solidFill>
                  <a:srgbClr val="FF0000"/>
                </a:solidFill>
              </a:rPr>
              <a:t> of 30 mm</a:t>
            </a:r>
            <a:r>
              <a:rPr lang="fr-FR" dirty="0" smtClean="0"/>
              <a:t>) dans les régions de grandes cultures françaises, une différence de presque 4 tours d’eau (!)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8036F-EC7C-4718-BB88-0B9D4E7FE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971600" y="836613"/>
            <a:ext cx="8172400" cy="9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971600" y="836613"/>
            <a:ext cx="8172400" cy="9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0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971600" y="836613"/>
            <a:ext cx="8172400" cy="99"/>
          </a:xfrm>
          <a:prstGeom prst="line">
            <a:avLst/>
          </a:prstGeom>
          <a:ln w="1905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6412684"/>
            <a:ext cx="9180512" cy="445315"/>
          </a:xfrm>
          <a:prstGeom prst="rect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6633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3568" y="205332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8944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07"/>
            <a:ext cx="735327" cy="909628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107504" y="6504536"/>
            <a:ext cx="3054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r>
              <a:rPr lang="fr-FR" sz="1100" b="1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Cousin et al.</a:t>
            </a:r>
            <a:r>
              <a:rPr lang="fr-FR" sz="11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r-FR" sz="11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fr-FR" sz="11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trends in irrigation</a:t>
            </a:r>
            <a:endParaRPr lang="en-US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533" y="6407609"/>
            <a:ext cx="436189" cy="450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452320" y="6525344"/>
            <a:ext cx="1149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27th </a:t>
            </a:r>
            <a:r>
              <a:rPr lang="fr-FR" sz="80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fr-FR" sz="8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2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6633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33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3CC3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32285" y="1052736"/>
            <a:ext cx="6948227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Available Water Content, a fundamental parameter for the irrigation decision tools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025312" y="3068645"/>
            <a:ext cx="7632847" cy="720080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rgbClr val="663300"/>
                </a:solidFill>
              </a:rPr>
              <a:t>Cousin </a:t>
            </a:r>
            <a:r>
              <a:rPr lang="fr-FR" sz="1600" dirty="0" smtClean="0">
                <a:solidFill>
                  <a:srgbClr val="663300"/>
                </a:solidFill>
              </a:rPr>
              <a:t>I., Doussan C., Seger M</a:t>
            </a:r>
            <a:r>
              <a:rPr lang="fr-FR" sz="1600" dirty="0">
                <a:solidFill>
                  <a:srgbClr val="663300"/>
                </a:solidFill>
              </a:rPr>
              <a:t>., </a:t>
            </a:r>
            <a:r>
              <a:rPr lang="fr-FR" sz="1600" dirty="0" smtClean="0">
                <a:solidFill>
                  <a:srgbClr val="663300"/>
                </a:solidFill>
              </a:rPr>
              <a:t>Bouthier </a:t>
            </a:r>
            <a:r>
              <a:rPr lang="fr-FR" sz="1600" dirty="0">
                <a:solidFill>
                  <a:srgbClr val="663300"/>
                </a:solidFill>
              </a:rPr>
              <a:t>A., Le </a:t>
            </a:r>
            <a:r>
              <a:rPr lang="fr-FR" sz="1600" dirty="0" smtClean="0">
                <a:solidFill>
                  <a:srgbClr val="663300"/>
                </a:solidFill>
              </a:rPr>
              <a:t>Bas C., Lagacherie P., Buis S., Picheny P., Constantin J., Rivalland V., </a:t>
            </a:r>
            <a:r>
              <a:rPr lang="fr-FR" sz="1600" dirty="0" err="1" smtClean="0">
                <a:solidFill>
                  <a:srgbClr val="663300"/>
                </a:solidFill>
              </a:rPr>
              <a:t>Champolivier</a:t>
            </a:r>
            <a:r>
              <a:rPr lang="fr-FR" sz="1600" dirty="0" smtClean="0">
                <a:solidFill>
                  <a:srgbClr val="663300"/>
                </a:solidFill>
              </a:rPr>
              <a:t> L., Bourennane H., </a:t>
            </a:r>
            <a:r>
              <a:rPr lang="fr-FR" sz="1600" dirty="0" err="1" smtClean="0">
                <a:solidFill>
                  <a:srgbClr val="663300"/>
                </a:solidFill>
              </a:rPr>
              <a:t>Guérif</a:t>
            </a:r>
            <a:r>
              <a:rPr lang="fr-FR" sz="1600" dirty="0" smtClean="0">
                <a:solidFill>
                  <a:srgbClr val="663300"/>
                </a:solidFill>
              </a:rPr>
              <a:t> M.</a:t>
            </a:r>
            <a:endParaRPr lang="fr-FR" sz="1600" dirty="0">
              <a:solidFill>
                <a:srgbClr val="6633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67544" y="5445224"/>
            <a:ext cx="8352928" cy="875903"/>
            <a:chOff x="467544" y="5445224"/>
            <a:chExt cx="8352928" cy="875903"/>
          </a:xfrm>
        </p:grpSpPr>
        <p:pic>
          <p:nvPicPr>
            <p:cNvPr id="1026" name="Picture 2" descr="C:\icousin\Projets\RUEdesSOLS\Communication\terresinovi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5624547"/>
              <a:ext cx="1584176" cy="68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icousin\Projets\RUEdesSOLS\Communication\ARVALI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589240"/>
              <a:ext cx="1511597" cy="73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icousin\Projets\RUEdesSOLS\Communication\CESB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589240"/>
              <a:ext cx="1133106" cy="66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icousin\Projets\RUEdesSOLS\Communication\INR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445224"/>
              <a:ext cx="2016224" cy="87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611560" y="3861048"/>
            <a:ext cx="8198029" cy="1478433"/>
            <a:chOff x="4355976" y="3756846"/>
            <a:chExt cx="8198029" cy="1478433"/>
          </a:xfrm>
        </p:grpSpPr>
        <p:pic>
          <p:nvPicPr>
            <p:cNvPr id="1027" name="Picture 3" descr="C:\icousin\Projets\RUEdesSOLS\Communication\AerospaceValle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365104"/>
              <a:ext cx="1584176" cy="713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icousin\Projets\RUEdesSOLS\Communication\DREAM-EauEtMileux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365104"/>
              <a:ext cx="900828" cy="671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:\icousin\Projets\RUEdesSOLS\Communication\label ANR bleu CMJ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4728" y="3756846"/>
              <a:ext cx="1429277" cy="1478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365104"/>
              <a:ext cx="997795" cy="8055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1368152" cy="1692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04360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59112" y="1905629"/>
            <a:ext cx="1512887" cy="86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C99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60378" y="1833125"/>
            <a:ext cx="138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Laboratory</a:t>
            </a:r>
            <a:r>
              <a:rPr lang="fr-FR" sz="1400" dirty="0" smtClean="0"/>
              <a:t> </a:t>
            </a:r>
            <a:r>
              <a:rPr lang="fr-FR" sz="1400" dirty="0" err="1" smtClean="0"/>
              <a:t>measurements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 flipV="1">
            <a:off x="3059112" y="2778357"/>
            <a:ext cx="1512887" cy="8544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flipH="1">
            <a:off x="4571998" y="1905629"/>
            <a:ext cx="1512889" cy="86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flipH="1" flipV="1">
            <a:off x="4571998" y="2769229"/>
            <a:ext cx="1512889" cy="863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004048" y="1833125"/>
            <a:ext cx="109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In situ monitoring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18686" y="3136236"/>
            <a:ext cx="848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/>
              <a:t>Model</a:t>
            </a:r>
          </a:p>
          <a:p>
            <a:pPr algn="r"/>
            <a:r>
              <a:rPr lang="fr-FR" sz="1400" dirty="0" smtClean="0"/>
              <a:t>inversion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043617" y="3336001"/>
            <a:ext cx="52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PTF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402856" y="255320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RU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339752" y="1255980"/>
            <a:ext cx="4464495" cy="1141348"/>
            <a:chOff x="2339752" y="1915751"/>
            <a:chExt cx="4464495" cy="1141348"/>
          </a:xfrm>
        </p:grpSpPr>
        <p:sp>
          <p:nvSpPr>
            <p:cNvPr id="14" name="ZoneTexte 13"/>
            <p:cNvSpPr txBox="1"/>
            <p:nvPr/>
          </p:nvSpPr>
          <p:spPr>
            <a:xfrm>
              <a:off x="2339752" y="1915751"/>
              <a:ext cx="4464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/>
                <a:t>Measurements</a:t>
              </a:r>
              <a:endParaRPr lang="fr-FR" b="1" i="1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1188" y="1943047"/>
              <a:ext cx="4053385" cy="111405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8094" y="-85653"/>
            <a:ext cx="7886700" cy="1067889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AWC: </a:t>
            </a:r>
            <a:r>
              <a:rPr lang="fr-FR" sz="2800" dirty="0" err="1" smtClean="0"/>
              <a:t>several</a:t>
            </a:r>
            <a:r>
              <a:rPr lang="fr-FR" sz="2800" dirty="0" smtClean="0"/>
              <a:t> </a:t>
            </a:r>
            <a:r>
              <a:rPr lang="fr-FR" sz="2800" dirty="0" err="1" smtClean="0"/>
              <a:t>definitions</a:t>
            </a:r>
            <a:r>
              <a:rPr lang="fr-FR" sz="2800" dirty="0" smtClean="0"/>
              <a:t> ?</a:t>
            </a:r>
            <a:endParaRPr lang="fr-FR" sz="28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492152" y="3138561"/>
            <a:ext cx="4464495" cy="1221491"/>
            <a:chOff x="2339752" y="1858076"/>
            <a:chExt cx="4464495" cy="1221491"/>
          </a:xfrm>
        </p:grpSpPr>
        <p:sp>
          <p:nvSpPr>
            <p:cNvPr id="21" name="ZoneTexte 20"/>
            <p:cNvSpPr txBox="1"/>
            <p:nvPr/>
          </p:nvSpPr>
          <p:spPr>
            <a:xfrm>
              <a:off x="2339752" y="2710235"/>
              <a:ext cx="4464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/>
                <a:t>Modelling</a:t>
              </a:r>
              <a:endParaRPr lang="fr-FR" b="1" i="1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413380" y="1858076"/>
              <a:ext cx="4151194" cy="118310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760560" y="1653107"/>
            <a:ext cx="2610906" cy="2293451"/>
            <a:chOff x="5245114" y="1990578"/>
            <a:chExt cx="1737885" cy="1038799"/>
          </a:xfrm>
        </p:grpSpPr>
        <p:sp>
          <p:nvSpPr>
            <p:cNvPr id="24" name="ZoneTexte 23"/>
            <p:cNvSpPr txBox="1"/>
            <p:nvPr/>
          </p:nvSpPr>
          <p:spPr>
            <a:xfrm rot="16200000">
              <a:off x="4950302" y="2361744"/>
              <a:ext cx="1011077" cy="26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/>
                <a:t>Equilibrium</a:t>
              </a:r>
              <a:endParaRPr lang="fr-FR" b="1" i="1" dirty="0" smtClean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45114" y="2006221"/>
              <a:ext cx="1737885" cy="102315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011002" y="1626438"/>
            <a:ext cx="2388357" cy="2320119"/>
            <a:chOff x="5245114" y="2006221"/>
            <a:chExt cx="1737885" cy="1050878"/>
          </a:xfrm>
        </p:grpSpPr>
        <p:sp>
          <p:nvSpPr>
            <p:cNvPr id="27" name="ZoneTexte 26"/>
            <p:cNvSpPr txBox="1"/>
            <p:nvPr/>
          </p:nvSpPr>
          <p:spPr>
            <a:xfrm rot="5400000" flipH="1">
              <a:off x="6251235" y="2389466"/>
              <a:ext cx="1011077" cy="26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/>
                <a:t>Without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equilibrium</a:t>
              </a:r>
              <a:endParaRPr lang="fr-FR" b="1" i="1" dirty="0" smtClean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45114" y="2006221"/>
              <a:ext cx="1737885" cy="105087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95536" y="4570155"/>
            <a:ext cx="2448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AWC: Quantity </a:t>
            </a:r>
            <a:r>
              <a:rPr lang="en-US" sz="1600" dirty="0"/>
              <a:t>of water that soil </a:t>
            </a:r>
            <a:r>
              <a:rPr lang="en-US" sz="1600" b="1" dirty="0"/>
              <a:t>can store and provide </a:t>
            </a:r>
            <a:r>
              <a:rPr lang="en-US" sz="1600" dirty="0"/>
              <a:t>to plants for their biomass </a:t>
            </a:r>
            <a:r>
              <a:rPr lang="en-US" sz="1600" dirty="0" smtClean="0"/>
              <a:t>production (</a:t>
            </a:r>
            <a:r>
              <a:rPr lang="en-US" sz="1600" i="1" dirty="0" smtClean="0"/>
              <a:t>soil </a:t>
            </a:r>
            <a:r>
              <a:rPr lang="en-US" sz="1600" b="1" i="1" dirty="0" smtClean="0"/>
              <a:t>capability</a:t>
            </a:r>
            <a:r>
              <a:rPr lang="en-US" sz="1600" i="1" dirty="0" smtClean="0"/>
              <a:t> for a given crop production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660232" y="4553833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AWC: </a:t>
            </a:r>
            <a:r>
              <a:rPr lang="fr-FR" sz="1600" dirty="0" err="1" smtClean="0"/>
              <a:t>Quantity</a:t>
            </a:r>
            <a:r>
              <a:rPr lang="fr-FR" sz="1600" dirty="0" smtClean="0"/>
              <a:t> of Water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b="1" dirty="0" smtClean="0"/>
              <a:t>plants have </a:t>
            </a:r>
            <a:r>
              <a:rPr lang="fr-FR" sz="1600" b="1" dirty="0" err="1" smtClean="0"/>
              <a:t>really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used</a:t>
            </a:r>
            <a:r>
              <a:rPr lang="fr-FR" sz="1600" b="1" dirty="0" smtClean="0"/>
              <a:t> </a:t>
            </a:r>
            <a:r>
              <a:rPr lang="fr-FR" sz="1600" dirty="0" smtClean="0"/>
              <a:t>(</a:t>
            </a:r>
            <a:r>
              <a:rPr lang="fr-FR" sz="1600" i="1" dirty="0" smtClean="0"/>
              <a:t>a model </a:t>
            </a:r>
            <a:r>
              <a:rPr lang="fr-FR" sz="1600" i="1" dirty="0" err="1" smtClean="0"/>
              <a:t>parameter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describing</a:t>
            </a:r>
            <a:r>
              <a:rPr lang="fr-FR" sz="1600" i="1" dirty="0" smtClean="0"/>
              <a:t> the </a:t>
            </a:r>
            <a:r>
              <a:rPr lang="fr-FR" sz="1600" b="1" i="1" dirty="0" smtClean="0"/>
              <a:t>real </a:t>
            </a:r>
            <a:r>
              <a:rPr lang="fr-FR" sz="1600" b="1" i="1" dirty="0" err="1" smtClean="0"/>
              <a:t>capacity</a:t>
            </a:r>
            <a:r>
              <a:rPr lang="fr-FR" sz="1600" b="1" i="1" dirty="0" smtClean="0"/>
              <a:t> </a:t>
            </a:r>
            <a:r>
              <a:rPr lang="fr-FR" sz="1600" i="1" dirty="0" smtClean="0"/>
              <a:t>of </a:t>
            </a:r>
            <a:r>
              <a:rPr lang="fr-FR" sz="1600" i="1" dirty="0" err="1" smtClean="0"/>
              <a:t>soil</a:t>
            </a:r>
            <a:r>
              <a:rPr lang="fr-FR" sz="1600" dirty="0" smtClean="0"/>
              <a:t>)</a:t>
            </a:r>
            <a:endParaRPr lang="fr-FR" sz="1600" i="1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770199" y="4858515"/>
            <a:ext cx="2213702" cy="1200329"/>
            <a:chOff x="3770199" y="4858515"/>
            <a:chExt cx="2213702" cy="1200329"/>
          </a:xfrm>
        </p:grpSpPr>
        <p:sp>
          <p:nvSpPr>
            <p:cNvPr id="3" name="ZoneTexte 2"/>
            <p:cNvSpPr txBox="1"/>
            <p:nvPr/>
          </p:nvSpPr>
          <p:spPr>
            <a:xfrm>
              <a:off x="4371466" y="4858515"/>
              <a:ext cx="16124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Be </a:t>
              </a:r>
              <a:r>
                <a:rPr lang="fr-FR" dirty="0" err="1" smtClean="0">
                  <a:solidFill>
                    <a:srgbClr val="FF0000"/>
                  </a:solidFill>
                </a:rPr>
                <a:t>careful</a:t>
              </a:r>
              <a:r>
                <a:rPr lang="fr-FR" dirty="0" smtClean="0">
                  <a:solidFill>
                    <a:srgbClr val="FF0000"/>
                  </a:solidFill>
                </a:rPr>
                <a:t>, </a:t>
              </a:r>
              <a:r>
                <a:rPr lang="fr-FR" dirty="0" err="1" smtClean="0">
                  <a:solidFill>
                    <a:srgbClr val="FF0000"/>
                  </a:solidFill>
                </a:rPr>
                <a:t>depending</a:t>
              </a:r>
              <a:r>
                <a:rPr lang="fr-FR" dirty="0" smtClean="0">
                  <a:solidFill>
                    <a:srgbClr val="FF0000"/>
                  </a:solidFill>
                </a:rPr>
                <a:t> on the irrigation </a:t>
              </a:r>
              <a:r>
                <a:rPr lang="fr-FR" dirty="0" err="1" smtClean="0">
                  <a:solidFill>
                    <a:srgbClr val="FF0000"/>
                  </a:solidFill>
                </a:rPr>
                <a:t>tool</a:t>
              </a:r>
              <a:r>
                <a:rPr lang="fr-FR" dirty="0" smtClean="0">
                  <a:solidFill>
                    <a:srgbClr val="FF0000"/>
                  </a:solidFill>
                </a:rPr>
                <a:t> design ! 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4" name="Triangle isocèle 3"/>
            <p:cNvSpPr/>
            <p:nvPr/>
          </p:nvSpPr>
          <p:spPr>
            <a:xfrm>
              <a:off x="3770199" y="5062895"/>
              <a:ext cx="526203" cy="688833"/>
            </a:xfrm>
            <a:prstGeom prst="triangl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400" b="1" dirty="0" smtClean="0">
                  <a:solidFill>
                    <a:schemeClr val="tx1"/>
                  </a:solidFill>
                </a:rPr>
                <a:t>!</a:t>
              </a:r>
              <a:endParaRPr lang="fr-FR" sz="4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8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68952" cy="794790"/>
          </a:xfrm>
        </p:spPr>
        <p:txBody>
          <a:bodyPr>
            <a:noAutofit/>
          </a:bodyPr>
          <a:lstStyle/>
          <a:p>
            <a:r>
              <a:rPr lang="fr-FR" sz="2400" dirty="0" err="1" smtClean="0"/>
              <a:t>Effect</a:t>
            </a:r>
            <a:r>
              <a:rPr lang="fr-FR" sz="2400" dirty="0" smtClean="0"/>
              <a:t> of AWC </a:t>
            </a:r>
            <a:r>
              <a:rPr lang="fr-FR" sz="2400" dirty="0" err="1" smtClean="0"/>
              <a:t>uncertainty</a:t>
            </a:r>
            <a:r>
              <a:rPr lang="fr-FR" sz="2400" dirty="0" smtClean="0"/>
              <a:t> on model outputs</a:t>
            </a:r>
            <a:endParaRPr lang="fr-FR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24030" r="30492" b="57436"/>
          <a:stretch/>
        </p:blipFill>
        <p:spPr bwMode="auto">
          <a:xfrm>
            <a:off x="827584" y="1052736"/>
            <a:ext cx="7662041" cy="13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755576" y="2636912"/>
            <a:ext cx="6481929" cy="3456384"/>
            <a:chOff x="1403648" y="2708920"/>
            <a:chExt cx="6481929" cy="345638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9" t="31357" r="50549" b="15840"/>
            <a:stretch/>
          </p:blipFill>
          <p:spPr bwMode="auto">
            <a:xfrm>
              <a:off x="3717196" y="2708920"/>
              <a:ext cx="4168381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1403648" y="3861048"/>
              <a:ext cx="140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err="1" smtClean="0"/>
                <a:t>Criticity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map</a:t>
              </a:r>
              <a:endParaRPr lang="fr-FR" b="1" i="1" dirty="0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843808" y="1772816"/>
            <a:ext cx="634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AWC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6056" y="154750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Yield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4048" y="155679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Yield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6056" y="1988840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Percolation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1052736"/>
            <a:ext cx="720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Uncertainty</a:t>
            </a:r>
            <a:r>
              <a:rPr lang="fr-FR" dirty="0" smtClean="0"/>
              <a:t> propagation by Monte-Carlo 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28664" r="38931" b="9052"/>
          <a:stretch/>
        </p:blipFill>
        <p:spPr bwMode="auto">
          <a:xfrm>
            <a:off x="251520" y="836712"/>
            <a:ext cx="769912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 rot="19946572">
            <a:off x="1682289" y="3440468"/>
            <a:ext cx="2512013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Yield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 rot="19946572">
            <a:off x="4658955" y="3413055"/>
            <a:ext cx="251201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Drained</a:t>
            </a:r>
            <a:r>
              <a:rPr lang="fr-FR" dirty="0" smtClean="0"/>
              <a:t> water </a:t>
            </a:r>
            <a:r>
              <a:rPr lang="fr-FR" dirty="0" err="1" smtClean="0"/>
              <a:t>quantity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Effect</a:t>
            </a:r>
            <a:r>
              <a:rPr lang="fr-FR" sz="2400" dirty="0"/>
              <a:t> of AWC </a:t>
            </a:r>
            <a:r>
              <a:rPr lang="fr-FR" sz="2400" dirty="0" err="1"/>
              <a:t>uncertainty</a:t>
            </a:r>
            <a:r>
              <a:rPr lang="fr-FR" sz="2400" dirty="0"/>
              <a:t> on model outputs</a:t>
            </a:r>
            <a:endParaRPr lang="fr-FR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475656" y="2492896"/>
            <a:ext cx="3960440" cy="936104"/>
            <a:chOff x="1475656" y="2492896"/>
            <a:chExt cx="3960440" cy="936104"/>
          </a:xfrm>
        </p:grpSpPr>
        <p:sp>
          <p:nvSpPr>
            <p:cNvPr id="2" name="Ellipse 1"/>
            <p:cNvSpPr/>
            <p:nvPr/>
          </p:nvSpPr>
          <p:spPr>
            <a:xfrm>
              <a:off x="1475656" y="2564904"/>
              <a:ext cx="1080120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355976" y="2492896"/>
              <a:ext cx="1080120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843808" y="3645024"/>
            <a:ext cx="4104456" cy="864096"/>
            <a:chOff x="2843808" y="3645024"/>
            <a:chExt cx="4104456" cy="864096"/>
          </a:xfrm>
        </p:grpSpPr>
        <p:sp>
          <p:nvSpPr>
            <p:cNvPr id="8" name="Ellipse 7"/>
            <p:cNvSpPr/>
            <p:nvPr/>
          </p:nvSpPr>
          <p:spPr>
            <a:xfrm>
              <a:off x="2843808" y="3645024"/>
              <a:ext cx="1080120" cy="86409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868144" y="3645024"/>
              <a:ext cx="1080120" cy="86409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 rot="20751223">
            <a:off x="1691680" y="3268527"/>
            <a:ext cx="576064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Effect</a:t>
            </a:r>
            <a:r>
              <a:rPr lang="fr-FR" sz="2000" dirty="0" smtClean="0"/>
              <a:t> of AWC </a:t>
            </a:r>
            <a:r>
              <a:rPr lang="fr-FR" sz="2000" dirty="0" err="1" smtClean="0"/>
              <a:t>uncertainty</a:t>
            </a:r>
            <a:r>
              <a:rPr lang="fr-FR" sz="2000" dirty="0" smtClean="0"/>
              <a:t> to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defined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irrigation </a:t>
            </a:r>
            <a:r>
              <a:rPr lang="fr-FR" sz="2000" dirty="0" err="1" smtClean="0"/>
              <a:t>tool</a:t>
            </a:r>
            <a:r>
              <a:rPr lang="fr-FR" sz="2000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495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To </a:t>
            </a:r>
            <a:r>
              <a:rPr lang="fr-FR" sz="2400" dirty="0" err="1" smtClean="0"/>
              <a:t>conclude</a:t>
            </a:r>
            <a:r>
              <a:rPr lang="fr-FR" sz="2400" dirty="0" smtClean="0"/>
              <a:t>… do not </a:t>
            </a:r>
            <a:r>
              <a:rPr lang="fr-FR" sz="2400" dirty="0" err="1" smtClean="0"/>
              <a:t>forget</a:t>
            </a:r>
            <a:r>
              <a:rPr lang="fr-FR" sz="2400" dirty="0" smtClean="0"/>
              <a:t> rock fragments !</a:t>
            </a:r>
            <a:endParaRPr lang="fr-FR" sz="2400" dirty="0"/>
          </a:p>
        </p:txBody>
      </p:sp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0561"/>
            <a:ext cx="4129922" cy="29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4850309" y="899404"/>
            <a:ext cx="4089107" cy="2889636"/>
            <a:chOff x="3226718" y="342229"/>
            <a:chExt cx="5452144" cy="3852848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718" y="342229"/>
              <a:ext cx="5452144" cy="3852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6312024" y="1771044"/>
              <a:ext cx="1703972" cy="677108"/>
            </a:xfrm>
            <a:prstGeom prst="rect">
              <a:avLst/>
            </a:prstGeom>
            <a:solidFill>
              <a:schemeClr val="bg1">
                <a:lumMod val="95000"/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350" dirty="0" smtClean="0"/>
                <a:t>AWC </a:t>
              </a:r>
              <a:r>
                <a:rPr lang="fr-FR" sz="1350" dirty="0" err="1" smtClean="0"/>
                <a:t>with</a:t>
              </a:r>
              <a:endParaRPr lang="fr-FR" sz="1350" dirty="0" smtClean="0"/>
            </a:p>
            <a:p>
              <a:r>
                <a:rPr lang="fr-FR" sz="1350" dirty="0" smtClean="0"/>
                <a:t> rock fragments</a:t>
              </a:r>
              <a:endParaRPr lang="fr-FR" sz="135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316183" y="3823551"/>
            <a:ext cx="3882389" cy="2550258"/>
            <a:chOff x="6673896" y="1160496"/>
            <a:chExt cx="5176519" cy="3400344"/>
          </a:xfrm>
        </p:grpSpPr>
        <p:pic>
          <p:nvPicPr>
            <p:cNvPr id="20" name="Picture 10" descr="AWC_error_scal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4"/>
            <a:stretch>
              <a:fillRect/>
            </a:stretch>
          </p:blipFill>
          <p:spPr bwMode="auto">
            <a:xfrm>
              <a:off x="6739199" y="2612985"/>
              <a:ext cx="1373995" cy="120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6673896" y="1160496"/>
              <a:ext cx="5176519" cy="3400344"/>
              <a:chOff x="6673896" y="1160496"/>
              <a:chExt cx="5176519" cy="3400344"/>
            </a:xfrm>
          </p:grpSpPr>
          <p:pic>
            <p:nvPicPr>
              <p:cNvPr id="22" name="Picture 7" descr="HD_error_F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5047" y="1160496"/>
                <a:ext cx="3595368" cy="3400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6673896" y="1942721"/>
                <a:ext cx="150460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350" dirty="0" err="1" smtClean="0"/>
                  <a:t>Hydric</a:t>
                </a:r>
                <a:r>
                  <a:rPr lang="fr-FR" sz="1350" dirty="0" smtClean="0"/>
                  <a:t> </a:t>
                </a:r>
                <a:r>
                  <a:rPr lang="fr-FR" sz="1350" dirty="0" err="1" smtClean="0"/>
                  <a:t>Deficit</a:t>
                </a:r>
                <a:endParaRPr lang="fr-FR" sz="1350" dirty="0"/>
              </a:p>
            </p:txBody>
          </p:sp>
        </p:grpSp>
      </p:grpSp>
      <p:sp>
        <p:nvSpPr>
          <p:cNvPr id="24" name="ZoneTexte 23"/>
          <p:cNvSpPr txBox="1"/>
          <p:nvPr/>
        </p:nvSpPr>
        <p:spPr>
          <a:xfrm>
            <a:off x="2483768" y="1971015"/>
            <a:ext cx="1277979" cy="50783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350" dirty="0" smtClean="0"/>
              <a:t>AWC </a:t>
            </a:r>
            <a:r>
              <a:rPr lang="fr-FR" sz="1350" dirty="0" err="1" smtClean="0"/>
              <a:t>without</a:t>
            </a:r>
            <a:endParaRPr lang="fr-FR" sz="1350" dirty="0" smtClean="0"/>
          </a:p>
          <a:p>
            <a:r>
              <a:rPr lang="fr-FR" sz="1350" dirty="0" smtClean="0"/>
              <a:t> rock fragments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9741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232285" y="548680"/>
            <a:ext cx="6948227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Available Water Content, a fundamental parameter for the irrigation decision tools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9512" y="5443717"/>
            <a:ext cx="8352928" cy="875903"/>
            <a:chOff x="467544" y="5445224"/>
            <a:chExt cx="8352928" cy="875903"/>
          </a:xfrm>
        </p:grpSpPr>
        <p:pic>
          <p:nvPicPr>
            <p:cNvPr id="1026" name="Picture 2" descr="C:\icousin\Projets\RUEdesSOLS\Communication\terresinovi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5624547"/>
              <a:ext cx="1584176" cy="68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icousin\Projets\RUEdesSOLS\Communication\ARVALI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5589240"/>
              <a:ext cx="1511597" cy="73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icousin\Projets\RUEdesSOLS\Communication\CESBI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589240"/>
              <a:ext cx="1133106" cy="66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icousin\Projets\RUEdesSOLS\Communication\INR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445224"/>
              <a:ext cx="2016224" cy="871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C:\icousin\Projets\RUEdesSOLS\Communication\AerospaceVall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1584176" cy="7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icousin\Projets\RUEdesSOLS\Communication\DREAM-EauEtMileu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900828" cy="6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icousin\Projets\RUEdesSOLS\Communication\label ANR bleu CMJ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38759"/>
            <a:ext cx="1296144" cy="13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997795" cy="805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4" y="357141"/>
            <a:ext cx="1368152" cy="1692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04360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855660" y="3140968"/>
            <a:ext cx="35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Thanks</a:t>
            </a:r>
            <a:r>
              <a:rPr lang="fr-FR" sz="2400" dirty="0" smtClean="0"/>
              <a:t> for </a:t>
            </a:r>
            <a:r>
              <a:rPr lang="fr-FR" sz="2400" dirty="0" err="1" smtClean="0"/>
              <a:t>your</a:t>
            </a:r>
            <a:r>
              <a:rPr lang="fr-FR" sz="2400" dirty="0" smtClean="0"/>
              <a:t> attention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71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44" y="1052736"/>
            <a:ext cx="7085384" cy="4525963"/>
          </a:xfrm>
        </p:spPr>
        <p:txBody>
          <a:bodyPr/>
          <a:lstStyle/>
          <a:p>
            <a:pPr>
              <a:lnSpc>
                <a:spcPct val="200000"/>
              </a:lnSpc>
              <a:buFont typeface="Wingdings 2" panose="05020102010507070707" pitchFamily="18" charset="2"/>
              <a:buChar char="E"/>
            </a:pPr>
            <a:r>
              <a:rPr lang="fr-FR" dirty="0" err="1" smtClean="0"/>
              <a:t>Available</a:t>
            </a:r>
            <a:r>
              <a:rPr lang="fr-FR" dirty="0" smtClean="0"/>
              <a:t> Water Content: the « </a:t>
            </a:r>
            <a:r>
              <a:rPr lang="fr-FR" dirty="0" err="1" smtClean="0"/>
              <a:t>historical</a:t>
            </a:r>
            <a:r>
              <a:rPr lang="fr-FR" dirty="0" smtClean="0"/>
              <a:t> » </a:t>
            </a:r>
            <a:r>
              <a:rPr lang="fr-FR" dirty="0" err="1" smtClean="0"/>
              <a:t>definition</a:t>
            </a:r>
            <a:r>
              <a:rPr lang="fr-FR" dirty="0" smtClean="0"/>
              <a:t> and the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and plant</a:t>
            </a:r>
          </a:p>
          <a:p>
            <a:pPr>
              <a:lnSpc>
                <a:spcPct val="200000"/>
              </a:lnSpc>
              <a:buFont typeface="Wingdings 2" panose="05020102010507070707" pitchFamily="18" charset="2"/>
              <a:buChar char="E"/>
            </a:pPr>
            <a:endParaRPr lang="fr-FR" dirty="0" smtClean="0"/>
          </a:p>
          <a:p>
            <a:pPr>
              <a:lnSpc>
                <a:spcPct val="200000"/>
              </a:lnSpc>
              <a:buFont typeface="Wingdings 2" panose="05020102010507070707" pitchFamily="18" charset="2"/>
              <a:buChar char="E"/>
            </a:pP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dirty="0" smtClean="0"/>
              <a:t> AWC -&gt;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definitions</a:t>
            </a:r>
            <a:r>
              <a:rPr lang="fr-FR" dirty="0" smtClean="0"/>
              <a:t> ?</a:t>
            </a:r>
          </a:p>
          <a:p>
            <a:pPr>
              <a:lnSpc>
                <a:spcPct val="200000"/>
              </a:lnSpc>
              <a:buFont typeface="Wingdings 2" panose="05020102010507070707" pitchFamily="18" charset="2"/>
              <a:buChar char="E"/>
            </a:pPr>
            <a:endParaRPr lang="fr-FR" dirty="0" smtClean="0"/>
          </a:p>
          <a:p>
            <a:pPr>
              <a:lnSpc>
                <a:spcPct val="200000"/>
              </a:lnSpc>
              <a:buFont typeface="Wingdings 2" panose="05020102010507070707" pitchFamily="18" charset="2"/>
              <a:buChar char="E"/>
            </a:pP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uncertainty</a:t>
            </a:r>
            <a:r>
              <a:rPr lang="fr-FR" dirty="0" smtClean="0"/>
              <a:t> on AWC on </a:t>
            </a:r>
            <a:r>
              <a:rPr lang="fr-FR" dirty="0" err="1" smtClean="0"/>
              <a:t>modelling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9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e 416"/>
          <p:cNvGrpSpPr/>
          <p:nvPr/>
        </p:nvGrpSpPr>
        <p:grpSpPr>
          <a:xfrm>
            <a:off x="1894436" y="4375402"/>
            <a:ext cx="1326384" cy="830997"/>
            <a:chOff x="2093487" y="4375402"/>
            <a:chExt cx="1326384" cy="830997"/>
          </a:xfrm>
        </p:grpSpPr>
        <p:sp>
          <p:nvSpPr>
            <p:cNvPr id="211" name="Text Box 37"/>
            <p:cNvSpPr txBox="1">
              <a:spLocks noChangeArrowheads="1"/>
            </p:cNvSpPr>
            <p:nvPr/>
          </p:nvSpPr>
          <p:spPr bwMode="auto">
            <a:xfrm rot="19633289">
              <a:off x="2093487" y="4375402"/>
              <a:ext cx="122386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Permanent </a:t>
              </a:r>
              <a:r>
                <a:rPr lang="fr-FR" altLang="en-US" sz="1600" i="1" dirty="0" err="1" smtClean="0"/>
                <a:t>Wilting</a:t>
              </a:r>
              <a:r>
                <a:rPr lang="fr-FR" altLang="en-US" sz="1600" i="1" dirty="0" smtClean="0"/>
                <a:t> Point</a:t>
              </a:r>
              <a:endParaRPr lang="fr-FR" altLang="en-US" sz="1600" i="1" dirty="0"/>
            </a:p>
          </p:txBody>
        </p:sp>
        <p:cxnSp>
          <p:nvCxnSpPr>
            <p:cNvPr id="380" name="Connecteur droit 379"/>
            <p:cNvCxnSpPr/>
            <p:nvPr/>
          </p:nvCxnSpPr>
          <p:spPr>
            <a:xfrm>
              <a:off x="3203847" y="4856349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e 419"/>
          <p:cNvGrpSpPr/>
          <p:nvPr/>
        </p:nvGrpSpPr>
        <p:grpSpPr>
          <a:xfrm>
            <a:off x="2153967" y="3029618"/>
            <a:ext cx="1080399" cy="584775"/>
            <a:chOff x="2353018" y="3029618"/>
            <a:chExt cx="1080399" cy="584775"/>
          </a:xfrm>
        </p:grpSpPr>
        <p:sp>
          <p:nvSpPr>
            <p:cNvPr id="210" name="Text Box 36"/>
            <p:cNvSpPr txBox="1">
              <a:spLocks noChangeArrowheads="1"/>
            </p:cNvSpPr>
            <p:nvPr/>
          </p:nvSpPr>
          <p:spPr bwMode="auto">
            <a:xfrm rot="19657595">
              <a:off x="2353018" y="3029618"/>
              <a:ext cx="9267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Field </a:t>
              </a:r>
              <a:r>
                <a:rPr lang="fr-FR" altLang="en-US" sz="1600" i="1" dirty="0" err="1" smtClean="0"/>
                <a:t>capacity</a:t>
              </a:r>
              <a:endParaRPr lang="fr-FR" altLang="en-US" sz="1600" i="1" dirty="0"/>
            </a:p>
          </p:txBody>
        </p:sp>
        <p:cxnSp>
          <p:nvCxnSpPr>
            <p:cNvPr id="381" name="Connecteur droit 380"/>
            <p:cNvCxnSpPr/>
            <p:nvPr/>
          </p:nvCxnSpPr>
          <p:spPr>
            <a:xfrm>
              <a:off x="3217393" y="3248223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oupe 415"/>
          <p:cNvGrpSpPr/>
          <p:nvPr/>
        </p:nvGrpSpPr>
        <p:grpSpPr>
          <a:xfrm>
            <a:off x="1997205" y="2102975"/>
            <a:ext cx="1223616" cy="338554"/>
            <a:chOff x="2196256" y="2102975"/>
            <a:chExt cx="1223616" cy="338554"/>
          </a:xfrm>
        </p:grpSpPr>
        <p:sp>
          <p:nvSpPr>
            <p:cNvPr id="382" name="Text Box 36"/>
            <p:cNvSpPr txBox="1">
              <a:spLocks noChangeArrowheads="1"/>
            </p:cNvSpPr>
            <p:nvPr/>
          </p:nvSpPr>
          <p:spPr bwMode="auto">
            <a:xfrm rot="19657595">
              <a:off x="2196256" y="2102975"/>
              <a:ext cx="11596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Saturation</a:t>
              </a:r>
              <a:endParaRPr lang="fr-FR" altLang="en-US" i="1" dirty="0"/>
            </a:p>
          </p:txBody>
        </p:sp>
        <p:cxnSp>
          <p:nvCxnSpPr>
            <p:cNvPr id="383" name="Connecteur droit 382"/>
            <p:cNvCxnSpPr/>
            <p:nvPr/>
          </p:nvCxnSpPr>
          <p:spPr>
            <a:xfrm>
              <a:off x="3203848" y="2132856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AWC: a mixed concept for plant and </a:t>
            </a:r>
            <a:r>
              <a:rPr lang="fr-FR" dirty="0" err="1" smtClean="0">
                <a:latin typeface="+mn-lt"/>
              </a:rPr>
              <a:t>soil</a:t>
            </a:r>
            <a:endParaRPr lang="fr-FR" dirty="0">
              <a:latin typeface="+mn-lt"/>
            </a:endParaRPr>
          </a:p>
        </p:txBody>
      </p:sp>
      <p:sp>
        <p:nvSpPr>
          <p:cNvPr id="205" name="ZoneTexte 204"/>
          <p:cNvSpPr txBox="1"/>
          <p:nvPr/>
        </p:nvSpPr>
        <p:spPr>
          <a:xfrm>
            <a:off x="19231" y="2283837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/>
              <a:t>Available</a:t>
            </a:r>
            <a:r>
              <a:rPr lang="fr-FR" b="1" dirty="0" smtClean="0"/>
              <a:t> Water Content</a:t>
            </a:r>
            <a:r>
              <a:rPr lang="fr-FR" dirty="0" smtClean="0"/>
              <a:t>:</a:t>
            </a:r>
          </a:p>
          <a:p>
            <a:pPr algn="r"/>
            <a:r>
              <a:rPr lang="fr-FR" dirty="0" err="1" smtClean="0"/>
              <a:t>Quantity</a:t>
            </a:r>
            <a:r>
              <a:rPr lang="fr-FR" dirty="0" smtClean="0"/>
              <a:t> of water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b="1" i="1" dirty="0" smtClean="0"/>
              <a:t>store</a:t>
            </a:r>
            <a:r>
              <a:rPr lang="fr-FR" dirty="0" smtClean="0"/>
              <a:t> and </a:t>
            </a:r>
            <a:r>
              <a:rPr lang="fr-FR" b="1" i="1" dirty="0" err="1" smtClean="0"/>
              <a:t>provide</a:t>
            </a:r>
            <a:r>
              <a:rPr lang="fr-FR" dirty="0" smtClean="0"/>
              <a:t> to plants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="1" i="1" dirty="0" err="1" smtClean="0"/>
              <a:t>biomass</a:t>
            </a:r>
            <a:r>
              <a:rPr lang="fr-FR" b="1" i="1" dirty="0" smtClean="0"/>
              <a:t> production</a:t>
            </a:r>
            <a:endParaRPr lang="fr-FR" b="1" i="1" dirty="0"/>
          </a:p>
        </p:txBody>
      </p:sp>
      <p:cxnSp>
        <p:nvCxnSpPr>
          <p:cNvPr id="378" name="Connecteur droit avec flèche 377"/>
          <p:cNvCxnSpPr/>
          <p:nvPr/>
        </p:nvCxnSpPr>
        <p:spPr>
          <a:xfrm flipV="1">
            <a:off x="3220820" y="1340768"/>
            <a:ext cx="1" cy="46085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ZoneTexte 383"/>
          <p:cNvSpPr txBox="1"/>
          <p:nvPr/>
        </p:nvSpPr>
        <p:spPr>
          <a:xfrm>
            <a:off x="2191065" y="908720"/>
            <a:ext cx="1893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Soil</a:t>
            </a:r>
            <a:r>
              <a:rPr lang="fr-FR" sz="1600" dirty="0" smtClean="0"/>
              <a:t> Water Content   </a:t>
            </a:r>
            <a:endParaRPr lang="en-US" sz="16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29852" r="50868" b="6249"/>
          <a:stretch/>
        </p:blipFill>
        <p:spPr bwMode="auto">
          <a:xfrm>
            <a:off x="3788375" y="1732332"/>
            <a:ext cx="3194467" cy="39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3275856" y="2145667"/>
            <a:ext cx="1604" cy="3279708"/>
            <a:chOff x="3095477" y="2121679"/>
            <a:chExt cx="1604" cy="4372944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3095477" y="5774543"/>
              <a:ext cx="0" cy="720080"/>
            </a:xfrm>
            <a:prstGeom prst="line">
              <a:avLst/>
            </a:prstGeom>
            <a:ln w="7620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097081" y="3608835"/>
              <a:ext cx="0" cy="2127087"/>
            </a:xfrm>
            <a:prstGeom prst="line">
              <a:avLst/>
            </a:prstGeom>
            <a:ln w="76200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097081" y="2121679"/>
              <a:ext cx="0" cy="1470075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7092280" y="980963"/>
            <a:ext cx="1978572" cy="2728589"/>
            <a:chOff x="7092280" y="980963"/>
            <a:chExt cx="1978572" cy="2728589"/>
          </a:xfrm>
        </p:grpSpPr>
        <p:sp>
          <p:nvSpPr>
            <p:cNvPr id="9" name="ZoneTexte 8"/>
            <p:cNvSpPr txBox="1"/>
            <p:nvPr/>
          </p:nvSpPr>
          <p:spPr>
            <a:xfrm>
              <a:off x="7201718" y="2035106"/>
              <a:ext cx="1834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0070C0"/>
                  </a:solidFill>
                </a:rPr>
                <a:t>« </a:t>
              </a:r>
              <a:r>
                <a:rPr lang="fr-FR" sz="1400" b="1" dirty="0" smtClean="0">
                  <a:solidFill>
                    <a:srgbClr val="0070C0"/>
                  </a:solidFill>
                </a:rPr>
                <a:t>Blue water</a:t>
              </a:r>
              <a:r>
                <a:rPr lang="fr-FR" sz="1400" dirty="0" smtClean="0">
                  <a:solidFill>
                    <a:srgbClr val="0070C0"/>
                  </a:solidFill>
                </a:rPr>
                <a:t> » </a:t>
              </a:r>
            </a:p>
            <a:p>
              <a:r>
                <a:rPr lang="fr-FR" sz="1400" dirty="0" smtClean="0">
                  <a:solidFill>
                    <a:srgbClr val="0070C0"/>
                  </a:solidFill>
                </a:rPr>
                <a:t>(back to </a:t>
              </a:r>
              <a:r>
                <a:rPr lang="fr-FR" sz="1400" dirty="0" err="1" smtClean="0">
                  <a:solidFill>
                    <a:srgbClr val="0070C0"/>
                  </a:solidFill>
                </a:rPr>
                <a:t>rivers</a:t>
              </a:r>
              <a:r>
                <a:rPr lang="fr-FR" sz="1400" dirty="0" smtClean="0">
                  <a:solidFill>
                    <a:srgbClr val="0070C0"/>
                  </a:solidFill>
                </a:rPr>
                <a:t> and </a:t>
              </a:r>
              <a:r>
                <a:rPr lang="fr-FR" sz="1400" dirty="0" err="1" smtClean="0">
                  <a:solidFill>
                    <a:srgbClr val="0070C0"/>
                  </a:solidFill>
                </a:rPr>
                <a:t>groundwater</a:t>
              </a:r>
              <a:r>
                <a:rPr lang="fr-FR" sz="1400" dirty="0" smtClean="0">
                  <a:solidFill>
                    <a:srgbClr val="0070C0"/>
                  </a:solidFill>
                </a:rPr>
                <a:t>)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236075" y="2920151"/>
              <a:ext cx="1834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rgbClr val="92D050"/>
                  </a:solidFill>
                </a:rPr>
                <a:t>« </a:t>
              </a:r>
              <a:r>
                <a:rPr lang="fr-FR" sz="1400" b="1" dirty="0" smtClean="0">
                  <a:solidFill>
                    <a:srgbClr val="92D050"/>
                  </a:solidFill>
                </a:rPr>
                <a:t>Green water</a:t>
              </a:r>
              <a:r>
                <a:rPr lang="fr-FR" sz="1400" dirty="0" smtClean="0">
                  <a:solidFill>
                    <a:srgbClr val="92D050"/>
                  </a:solidFill>
                </a:rPr>
                <a:t> » </a:t>
              </a:r>
            </a:p>
            <a:p>
              <a:r>
                <a:rPr lang="fr-FR" sz="1400" dirty="0" smtClean="0">
                  <a:solidFill>
                    <a:srgbClr val="92D050"/>
                  </a:solidFill>
                </a:rPr>
                <a:t>(</a:t>
              </a:r>
              <a:r>
                <a:rPr lang="fr-FR" sz="1400" dirty="0" err="1" smtClean="0">
                  <a:solidFill>
                    <a:srgbClr val="92D050"/>
                  </a:solidFill>
                </a:rPr>
                <a:t>Useful</a:t>
              </a:r>
              <a:r>
                <a:rPr lang="fr-FR" sz="1400" dirty="0" smtClean="0">
                  <a:solidFill>
                    <a:srgbClr val="92D050"/>
                  </a:solidFill>
                </a:rPr>
                <a:t> for plant </a:t>
              </a:r>
              <a:r>
                <a:rPr lang="fr-FR" sz="1400" dirty="0" err="1" smtClean="0">
                  <a:solidFill>
                    <a:srgbClr val="92D050"/>
                  </a:solidFill>
                </a:rPr>
                <a:t>growth</a:t>
              </a:r>
              <a:r>
                <a:rPr lang="fr-FR" sz="1400" dirty="0" smtClean="0">
                  <a:solidFill>
                    <a:srgbClr val="92D050"/>
                  </a:solidFill>
                </a:rPr>
                <a:t>)</a:t>
              </a:r>
              <a:endParaRPr lang="fr-FR" sz="1400" dirty="0">
                <a:solidFill>
                  <a:srgbClr val="92D050"/>
                </a:solidFill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7092280" y="1358783"/>
              <a:ext cx="1081208" cy="2350769"/>
              <a:chOff x="7092280" y="1358783"/>
              <a:chExt cx="1081208" cy="2350769"/>
            </a:xfrm>
          </p:grpSpPr>
          <p:cxnSp>
            <p:nvCxnSpPr>
              <p:cNvPr id="7" name="Connecteur droit avec flèche 6"/>
              <p:cNvCxnSpPr/>
              <p:nvPr/>
            </p:nvCxnSpPr>
            <p:spPr>
              <a:xfrm>
                <a:off x="7092280" y="2145667"/>
                <a:ext cx="0" cy="676297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/>
              <p:cNvCxnSpPr/>
              <p:nvPr/>
            </p:nvCxnSpPr>
            <p:spPr>
              <a:xfrm>
                <a:off x="7092280" y="2916479"/>
                <a:ext cx="0" cy="793073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lèche vers le bas 9"/>
              <p:cNvSpPr/>
              <p:nvPr/>
            </p:nvSpPr>
            <p:spPr>
              <a:xfrm>
                <a:off x="7668344" y="1358783"/>
                <a:ext cx="72008" cy="4039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lèche vers le bas 42"/>
              <p:cNvSpPr/>
              <p:nvPr/>
            </p:nvSpPr>
            <p:spPr>
              <a:xfrm>
                <a:off x="7884912" y="1365944"/>
                <a:ext cx="72008" cy="4039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Flèche vers le bas 43"/>
              <p:cNvSpPr/>
              <p:nvPr/>
            </p:nvSpPr>
            <p:spPr>
              <a:xfrm>
                <a:off x="8101480" y="1365944"/>
                <a:ext cx="72008" cy="40399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7390225" y="980963"/>
              <a:ext cx="9893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>
                  <a:solidFill>
                    <a:schemeClr val="tx2"/>
                  </a:solidFill>
                </a:rPr>
                <a:t>Irrigation</a:t>
              </a:r>
              <a:endParaRPr lang="fr-FR" sz="1600" b="1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roupe 416"/>
          <p:cNvGrpSpPr/>
          <p:nvPr/>
        </p:nvGrpSpPr>
        <p:grpSpPr>
          <a:xfrm>
            <a:off x="1894436" y="4375402"/>
            <a:ext cx="1326384" cy="830997"/>
            <a:chOff x="2093487" y="4375402"/>
            <a:chExt cx="1326384" cy="830997"/>
          </a:xfrm>
        </p:grpSpPr>
        <p:sp>
          <p:nvSpPr>
            <p:cNvPr id="211" name="Text Box 37"/>
            <p:cNvSpPr txBox="1">
              <a:spLocks noChangeArrowheads="1"/>
            </p:cNvSpPr>
            <p:nvPr/>
          </p:nvSpPr>
          <p:spPr bwMode="auto">
            <a:xfrm rot="19633289">
              <a:off x="2093487" y="4375402"/>
              <a:ext cx="122386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Permanent </a:t>
              </a:r>
              <a:r>
                <a:rPr lang="fr-FR" altLang="en-US" sz="1600" i="1" dirty="0" err="1" smtClean="0"/>
                <a:t>Wilting</a:t>
              </a:r>
              <a:r>
                <a:rPr lang="fr-FR" altLang="en-US" sz="1600" i="1" dirty="0" smtClean="0"/>
                <a:t> Point</a:t>
              </a:r>
              <a:endParaRPr lang="fr-FR" altLang="en-US" sz="1600" i="1" dirty="0"/>
            </a:p>
          </p:txBody>
        </p:sp>
        <p:cxnSp>
          <p:nvCxnSpPr>
            <p:cNvPr id="380" name="Connecteur droit 379"/>
            <p:cNvCxnSpPr/>
            <p:nvPr/>
          </p:nvCxnSpPr>
          <p:spPr>
            <a:xfrm>
              <a:off x="3203847" y="4856349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e 419"/>
          <p:cNvGrpSpPr/>
          <p:nvPr/>
        </p:nvGrpSpPr>
        <p:grpSpPr>
          <a:xfrm>
            <a:off x="2153967" y="3029618"/>
            <a:ext cx="1080399" cy="584775"/>
            <a:chOff x="2353018" y="3029618"/>
            <a:chExt cx="1080399" cy="584775"/>
          </a:xfrm>
        </p:grpSpPr>
        <p:sp>
          <p:nvSpPr>
            <p:cNvPr id="210" name="Text Box 36"/>
            <p:cNvSpPr txBox="1">
              <a:spLocks noChangeArrowheads="1"/>
            </p:cNvSpPr>
            <p:nvPr/>
          </p:nvSpPr>
          <p:spPr bwMode="auto">
            <a:xfrm rot="19657595">
              <a:off x="2353018" y="3029618"/>
              <a:ext cx="926792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Field </a:t>
              </a:r>
              <a:r>
                <a:rPr lang="fr-FR" altLang="en-US" sz="1600" i="1" dirty="0" err="1" smtClean="0"/>
                <a:t>capacity</a:t>
              </a:r>
              <a:endParaRPr lang="fr-FR" altLang="en-US" sz="1600" i="1" dirty="0"/>
            </a:p>
          </p:txBody>
        </p:sp>
        <p:cxnSp>
          <p:nvCxnSpPr>
            <p:cNvPr id="381" name="Connecteur droit 380"/>
            <p:cNvCxnSpPr/>
            <p:nvPr/>
          </p:nvCxnSpPr>
          <p:spPr>
            <a:xfrm>
              <a:off x="3217393" y="3248223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6" name="Groupe 415"/>
          <p:cNvGrpSpPr/>
          <p:nvPr/>
        </p:nvGrpSpPr>
        <p:grpSpPr>
          <a:xfrm>
            <a:off x="1997205" y="2102975"/>
            <a:ext cx="1223616" cy="338554"/>
            <a:chOff x="2196256" y="2102975"/>
            <a:chExt cx="1223616" cy="338554"/>
          </a:xfrm>
        </p:grpSpPr>
        <p:sp>
          <p:nvSpPr>
            <p:cNvPr id="382" name="Text Box 36"/>
            <p:cNvSpPr txBox="1">
              <a:spLocks noChangeArrowheads="1"/>
            </p:cNvSpPr>
            <p:nvPr/>
          </p:nvSpPr>
          <p:spPr bwMode="auto">
            <a:xfrm rot="19657595">
              <a:off x="2196256" y="2102975"/>
              <a:ext cx="11596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altLang="en-US" sz="1600" i="1" dirty="0" smtClean="0"/>
                <a:t>Saturation</a:t>
              </a:r>
              <a:endParaRPr lang="fr-FR" altLang="en-US" i="1" dirty="0"/>
            </a:p>
          </p:txBody>
        </p:sp>
        <p:cxnSp>
          <p:nvCxnSpPr>
            <p:cNvPr id="383" name="Connecteur droit 382"/>
            <p:cNvCxnSpPr/>
            <p:nvPr/>
          </p:nvCxnSpPr>
          <p:spPr>
            <a:xfrm>
              <a:off x="3203848" y="2132856"/>
              <a:ext cx="216024" cy="1281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AWC: a mixed concept for plant and </a:t>
            </a:r>
            <a:r>
              <a:rPr lang="fr-FR" dirty="0" err="1" smtClean="0">
                <a:latin typeface="+mn-lt"/>
              </a:rPr>
              <a:t>soil</a:t>
            </a:r>
            <a:endParaRPr lang="fr-FR" dirty="0">
              <a:latin typeface="+mn-lt"/>
            </a:endParaRPr>
          </a:p>
        </p:txBody>
      </p:sp>
      <p:sp>
        <p:nvSpPr>
          <p:cNvPr id="205" name="ZoneTexte 204"/>
          <p:cNvSpPr txBox="1"/>
          <p:nvPr/>
        </p:nvSpPr>
        <p:spPr>
          <a:xfrm>
            <a:off x="19231" y="2283837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/>
              <a:t>Available</a:t>
            </a:r>
            <a:r>
              <a:rPr lang="fr-FR" b="1" dirty="0" smtClean="0"/>
              <a:t> Water Content</a:t>
            </a:r>
            <a:r>
              <a:rPr lang="fr-FR" dirty="0" smtClean="0"/>
              <a:t>:</a:t>
            </a:r>
          </a:p>
          <a:p>
            <a:pPr algn="r"/>
            <a:r>
              <a:rPr lang="fr-FR" dirty="0" err="1" smtClean="0"/>
              <a:t>Quantity</a:t>
            </a:r>
            <a:r>
              <a:rPr lang="fr-FR" dirty="0" smtClean="0"/>
              <a:t> of water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b="1" i="1" dirty="0" smtClean="0"/>
              <a:t>store</a:t>
            </a:r>
            <a:r>
              <a:rPr lang="fr-FR" dirty="0" smtClean="0"/>
              <a:t> and </a:t>
            </a:r>
            <a:r>
              <a:rPr lang="fr-FR" b="1" i="1" dirty="0" err="1" smtClean="0"/>
              <a:t>provide</a:t>
            </a:r>
            <a:r>
              <a:rPr lang="fr-FR" dirty="0" smtClean="0"/>
              <a:t> to plants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="1" i="1" dirty="0" err="1" smtClean="0"/>
              <a:t>biomass</a:t>
            </a:r>
            <a:r>
              <a:rPr lang="fr-FR" b="1" i="1" dirty="0" smtClean="0"/>
              <a:t> production</a:t>
            </a:r>
            <a:endParaRPr lang="fr-FR" b="1" i="1" dirty="0"/>
          </a:p>
        </p:txBody>
      </p:sp>
      <p:cxnSp>
        <p:nvCxnSpPr>
          <p:cNvPr id="378" name="Connecteur droit avec flèche 377"/>
          <p:cNvCxnSpPr/>
          <p:nvPr/>
        </p:nvCxnSpPr>
        <p:spPr>
          <a:xfrm flipV="1">
            <a:off x="3220820" y="1340768"/>
            <a:ext cx="1" cy="46085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ZoneTexte 383"/>
          <p:cNvSpPr txBox="1"/>
          <p:nvPr/>
        </p:nvSpPr>
        <p:spPr>
          <a:xfrm>
            <a:off x="2191065" y="908720"/>
            <a:ext cx="1893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Soil</a:t>
            </a:r>
            <a:r>
              <a:rPr lang="fr-FR" sz="1600" dirty="0" smtClean="0"/>
              <a:t> Water Content   </a:t>
            </a:r>
            <a:endParaRPr lang="en-US" sz="16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956376" y="907291"/>
            <a:ext cx="737581" cy="4230613"/>
            <a:chOff x="4211960" y="908720"/>
            <a:chExt cx="737581" cy="4230613"/>
          </a:xfrm>
        </p:grpSpPr>
        <p:pic>
          <p:nvPicPr>
            <p:cNvPr id="204" name="Image 20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25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9" t="18440" r="60942"/>
            <a:stretch/>
          </p:blipFill>
          <p:spPr>
            <a:xfrm>
              <a:off x="4211960" y="2492896"/>
              <a:ext cx="737581" cy="2646437"/>
            </a:xfrm>
            <a:prstGeom prst="rect">
              <a:avLst/>
            </a:prstGeom>
            <a:ln w="57150">
              <a:solidFill>
                <a:srgbClr val="CC9900"/>
              </a:solidFill>
            </a:ln>
          </p:spPr>
        </p:pic>
        <p:grpSp>
          <p:nvGrpSpPr>
            <p:cNvPr id="206" name="Groupe 205"/>
            <p:cNvGrpSpPr/>
            <p:nvPr/>
          </p:nvGrpSpPr>
          <p:grpSpPr>
            <a:xfrm>
              <a:off x="4283968" y="908720"/>
              <a:ext cx="463508" cy="3240360"/>
              <a:chOff x="344351" y="2875330"/>
              <a:chExt cx="463508" cy="1969510"/>
            </a:xfrm>
          </p:grpSpPr>
          <p:sp>
            <p:nvSpPr>
              <p:cNvPr id="379" name="Arc 378"/>
              <p:cNvSpPr/>
              <p:nvPr/>
            </p:nvSpPr>
            <p:spPr>
              <a:xfrm>
                <a:off x="344351" y="3127041"/>
                <a:ext cx="324036" cy="1450652"/>
              </a:xfrm>
              <a:prstGeom prst="arc">
                <a:avLst>
                  <a:gd name="adj1" fmla="val 16200000"/>
                  <a:gd name="adj2" fmla="val 185216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86" name="Forme libre 385"/>
              <p:cNvSpPr/>
              <p:nvPr/>
            </p:nvSpPr>
            <p:spPr>
              <a:xfrm>
                <a:off x="686947" y="2875330"/>
                <a:ext cx="120912" cy="989970"/>
              </a:xfrm>
              <a:custGeom>
                <a:avLst/>
                <a:gdLst>
                  <a:gd name="connsiteX0" fmla="*/ 0 w 120912"/>
                  <a:gd name="connsiteY0" fmla="*/ 989970 h 989970"/>
                  <a:gd name="connsiteX1" fmla="*/ 22671 w 120912"/>
                  <a:gd name="connsiteY1" fmla="*/ 491207 h 989970"/>
                  <a:gd name="connsiteX2" fmla="*/ 120912 w 120912"/>
                  <a:gd name="connsiteY2" fmla="*/ 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12" h="989970">
                    <a:moveTo>
                      <a:pt x="0" y="989970"/>
                    </a:moveTo>
                    <a:cubicBezTo>
                      <a:pt x="1259" y="823086"/>
                      <a:pt x="2519" y="656202"/>
                      <a:pt x="22671" y="491207"/>
                    </a:cubicBezTo>
                    <a:cubicBezTo>
                      <a:pt x="42823" y="326212"/>
                      <a:pt x="81867" y="163106"/>
                      <a:pt x="120912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90" name="Forme libre 389"/>
              <p:cNvSpPr/>
              <p:nvPr/>
            </p:nvSpPr>
            <p:spPr>
              <a:xfrm>
                <a:off x="493240" y="3868854"/>
                <a:ext cx="173812" cy="708839"/>
              </a:xfrm>
              <a:custGeom>
                <a:avLst/>
                <a:gdLst>
                  <a:gd name="connsiteX0" fmla="*/ 173812 w 173812"/>
                  <a:gd name="connsiteY0" fmla="*/ 0 h 483650"/>
                  <a:gd name="connsiteX1" fmla="*/ 151141 w 173812"/>
                  <a:gd name="connsiteY1" fmla="*/ 181369 h 483650"/>
                  <a:gd name="connsiteX2" fmla="*/ 136027 w 173812"/>
                  <a:gd name="connsiteY2" fmla="*/ 256939 h 483650"/>
                  <a:gd name="connsiteX3" fmla="*/ 128470 w 173812"/>
                  <a:gd name="connsiteY3" fmla="*/ 279610 h 483650"/>
                  <a:gd name="connsiteX4" fmla="*/ 105799 w 173812"/>
                  <a:gd name="connsiteY4" fmla="*/ 287167 h 483650"/>
                  <a:gd name="connsiteX5" fmla="*/ 83128 w 173812"/>
                  <a:gd name="connsiteY5" fmla="*/ 302281 h 483650"/>
                  <a:gd name="connsiteX6" fmla="*/ 52899 w 173812"/>
                  <a:gd name="connsiteY6" fmla="*/ 317395 h 483650"/>
                  <a:gd name="connsiteX7" fmla="*/ 37785 w 173812"/>
                  <a:gd name="connsiteY7" fmla="*/ 340066 h 483650"/>
                  <a:gd name="connsiteX8" fmla="*/ 22671 w 173812"/>
                  <a:gd name="connsiteY8" fmla="*/ 385409 h 483650"/>
                  <a:gd name="connsiteX9" fmla="*/ 15114 w 173812"/>
                  <a:gd name="connsiteY9" fmla="*/ 460979 h 483650"/>
                  <a:gd name="connsiteX10" fmla="*/ 0 w 173812"/>
                  <a:gd name="connsiteY10" fmla="*/ 483650 h 48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12" h="483650">
                    <a:moveTo>
                      <a:pt x="173812" y="0"/>
                    </a:moveTo>
                    <a:cubicBezTo>
                      <a:pt x="141544" y="112936"/>
                      <a:pt x="172333" y="-9362"/>
                      <a:pt x="151141" y="181369"/>
                    </a:cubicBezTo>
                    <a:cubicBezTo>
                      <a:pt x="148304" y="206901"/>
                      <a:pt x="144151" y="232568"/>
                      <a:pt x="136027" y="256939"/>
                    </a:cubicBezTo>
                    <a:cubicBezTo>
                      <a:pt x="133508" y="264496"/>
                      <a:pt x="134103" y="273977"/>
                      <a:pt x="128470" y="279610"/>
                    </a:cubicBezTo>
                    <a:cubicBezTo>
                      <a:pt x="122837" y="285243"/>
                      <a:pt x="112924" y="283605"/>
                      <a:pt x="105799" y="287167"/>
                    </a:cubicBezTo>
                    <a:cubicBezTo>
                      <a:pt x="97675" y="291229"/>
                      <a:pt x="91014" y="297775"/>
                      <a:pt x="83128" y="302281"/>
                    </a:cubicBezTo>
                    <a:cubicBezTo>
                      <a:pt x="73347" y="307870"/>
                      <a:pt x="62975" y="312357"/>
                      <a:pt x="52899" y="317395"/>
                    </a:cubicBezTo>
                    <a:cubicBezTo>
                      <a:pt x="47861" y="324952"/>
                      <a:pt x="41474" y="331766"/>
                      <a:pt x="37785" y="340066"/>
                    </a:cubicBezTo>
                    <a:cubicBezTo>
                      <a:pt x="31315" y="354625"/>
                      <a:pt x="22671" y="385409"/>
                      <a:pt x="22671" y="385409"/>
                    </a:cubicBezTo>
                    <a:cubicBezTo>
                      <a:pt x="20152" y="410599"/>
                      <a:pt x="20806" y="436312"/>
                      <a:pt x="15114" y="460979"/>
                    </a:cubicBezTo>
                    <a:cubicBezTo>
                      <a:pt x="13072" y="469829"/>
                      <a:pt x="0" y="483650"/>
                      <a:pt x="0" y="4836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91" name="Forme libre 390"/>
              <p:cNvSpPr/>
              <p:nvPr/>
            </p:nvSpPr>
            <p:spPr>
              <a:xfrm>
                <a:off x="581940" y="4280863"/>
                <a:ext cx="132124" cy="563977"/>
              </a:xfrm>
              <a:custGeom>
                <a:avLst/>
                <a:gdLst>
                  <a:gd name="connsiteX0" fmla="*/ 0 w 151140"/>
                  <a:gd name="connsiteY0" fmla="*/ 0 h 272053"/>
                  <a:gd name="connsiteX1" fmla="*/ 75570 w 151140"/>
                  <a:gd name="connsiteY1" fmla="*/ 15114 h 272053"/>
                  <a:gd name="connsiteX2" fmla="*/ 98241 w 151140"/>
                  <a:gd name="connsiteY2" fmla="*/ 30228 h 272053"/>
                  <a:gd name="connsiteX3" fmla="*/ 120912 w 151140"/>
                  <a:gd name="connsiteY3" fmla="*/ 52899 h 272053"/>
                  <a:gd name="connsiteX4" fmla="*/ 136026 w 151140"/>
                  <a:gd name="connsiteY4" fmla="*/ 105798 h 272053"/>
                  <a:gd name="connsiteX5" fmla="*/ 143583 w 151140"/>
                  <a:gd name="connsiteY5" fmla="*/ 166254 h 272053"/>
                  <a:gd name="connsiteX6" fmla="*/ 151140 w 151140"/>
                  <a:gd name="connsiteY6" fmla="*/ 272053 h 27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40" h="272053">
                    <a:moveTo>
                      <a:pt x="0" y="0"/>
                    </a:moveTo>
                    <a:cubicBezTo>
                      <a:pt x="19495" y="2785"/>
                      <a:pt x="54467" y="4562"/>
                      <a:pt x="75570" y="15114"/>
                    </a:cubicBezTo>
                    <a:cubicBezTo>
                      <a:pt x="83694" y="19176"/>
                      <a:pt x="91264" y="24414"/>
                      <a:pt x="98241" y="30228"/>
                    </a:cubicBezTo>
                    <a:cubicBezTo>
                      <a:pt x="106451" y="37070"/>
                      <a:pt x="113355" y="45342"/>
                      <a:pt x="120912" y="52899"/>
                    </a:cubicBezTo>
                    <a:cubicBezTo>
                      <a:pt x="126902" y="70868"/>
                      <a:pt x="132863" y="86820"/>
                      <a:pt x="136026" y="105798"/>
                    </a:cubicBezTo>
                    <a:cubicBezTo>
                      <a:pt x="139365" y="125831"/>
                      <a:pt x="141658" y="146037"/>
                      <a:pt x="143583" y="166254"/>
                    </a:cubicBezTo>
                    <a:cubicBezTo>
                      <a:pt x="151333" y="247632"/>
                      <a:pt x="151140" y="233138"/>
                      <a:pt x="151140" y="27205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</p:grpSp>
      <p:sp>
        <p:nvSpPr>
          <p:cNvPr id="394" name="Ellipse 393"/>
          <p:cNvSpPr/>
          <p:nvPr/>
        </p:nvSpPr>
        <p:spPr>
          <a:xfrm rot="19794570">
            <a:off x="1938018" y="2032863"/>
            <a:ext cx="1216920" cy="519011"/>
          </a:xfrm>
          <a:prstGeom prst="ellipse">
            <a:avLst/>
          </a:prstGeom>
          <a:solidFill>
            <a:srgbClr val="CC9900">
              <a:alpha val="40000"/>
            </a:srgbClr>
          </a:soli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5" name="Ellipse 394"/>
          <p:cNvSpPr/>
          <p:nvPr/>
        </p:nvSpPr>
        <p:spPr>
          <a:xfrm rot="19848144">
            <a:off x="2096735" y="2931327"/>
            <a:ext cx="1051356" cy="804225"/>
          </a:xfrm>
          <a:prstGeom prst="ellipse">
            <a:avLst/>
          </a:prstGeom>
          <a:solidFill>
            <a:srgbClr val="CC9900">
              <a:alpha val="40000"/>
            </a:srgbClr>
          </a:solidFill>
          <a:ln w="28575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9" name="Ellipse 398"/>
          <p:cNvSpPr/>
          <p:nvPr/>
        </p:nvSpPr>
        <p:spPr>
          <a:xfrm rot="19848144">
            <a:off x="1837061" y="4265135"/>
            <a:ext cx="1310387" cy="937339"/>
          </a:xfrm>
          <a:prstGeom prst="ellipse">
            <a:avLst/>
          </a:prstGeom>
          <a:solidFill>
            <a:schemeClr val="accent3">
              <a:lumMod val="60000"/>
              <a:lumOff val="40000"/>
              <a:alpha val="40000"/>
            </a:schemeClr>
          </a:solidFill>
          <a:ln w="2857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29852" r="50868" b="6249"/>
          <a:stretch/>
        </p:blipFill>
        <p:spPr bwMode="auto">
          <a:xfrm>
            <a:off x="3788375" y="1732332"/>
            <a:ext cx="3194467" cy="39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3275856" y="2145667"/>
            <a:ext cx="1604" cy="3279708"/>
            <a:chOff x="3095477" y="2121679"/>
            <a:chExt cx="1604" cy="4372944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3095477" y="5774543"/>
              <a:ext cx="0" cy="720080"/>
            </a:xfrm>
            <a:prstGeom prst="line">
              <a:avLst/>
            </a:prstGeom>
            <a:ln w="76200">
              <a:solidFill>
                <a:srgbClr val="FF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3097081" y="3608835"/>
              <a:ext cx="0" cy="2127087"/>
            </a:xfrm>
            <a:prstGeom prst="line">
              <a:avLst/>
            </a:prstGeom>
            <a:ln w="76200">
              <a:solidFill>
                <a:srgbClr val="99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097081" y="2121679"/>
              <a:ext cx="0" cy="1470075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395" grpId="0" animBg="1"/>
      <p:bldP spid="3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ZoneTexte 399"/>
          <p:cNvSpPr txBox="1"/>
          <p:nvPr/>
        </p:nvSpPr>
        <p:spPr>
          <a:xfrm>
            <a:off x="5364088" y="3068960"/>
            <a:ext cx="1728192" cy="923330"/>
          </a:xfrm>
          <a:prstGeom prst="rect">
            <a:avLst/>
          </a:prstGeom>
          <a:gradFill>
            <a:gsLst>
              <a:gs pos="0">
                <a:srgbClr val="00CC00"/>
              </a:gs>
              <a:gs pos="100000">
                <a:srgbClr val="CC99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AWC: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A mixed « </a:t>
            </a:r>
            <a:r>
              <a:rPr lang="fr-FR" dirty="0" err="1" smtClean="0">
                <a:solidFill>
                  <a:schemeClr val="bg1"/>
                </a:solidFill>
              </a:rPr>
              <a:t>soil</a:t>
            </a:r>
            <a:r>
              <a:rPr lang="fr-FR" dirty="0" smtClean="0">
                <a:solidFill>
                  <a:schemeClr val="bg1"/>
                </a:solidFill>
              </a:rPr>
              <a:t>-plant » concept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71800" y="5229200"/>
            <a:ext cx="3595536" cy="800219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Evaluation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a « SOIL </a:t>
            </a:r>
            <a:r>
              <a:rPr lang="fr-FR" dirty="0" err="1" smtClean="0">
                <a:solidFill>
                  <a:schemeClr val="bg1"/>
                </a:solidFill>
              </a:rPr>
              <a:t>approach</a:t>
            </a:r>
            <a:r>
              <a:rPr lang="fr-FR" dirty="0" smtClean="0">
                <a:solidFill>
                  <a:schemeClr val="bg1"/>
                </a:solidFill>
              </a:rPr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chemeClr val="bg1"/>
                </a:solidFill>
              </a:rPr>
              <a:t>Laboratory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Estimation by </a:t>
            </a:r>
            <a:r>
              <a:rPr lang="fr-FR" sz="1400" dirty="0" err="1" smtClean="0">
                <a:solidFill>
                  <a:schemeClr val="bg1"/>
                </a:solidFill>
              </a:rPr>
              <a:t>using</a:t>
            </a:r>
            <a:r>
              <a:rPr lang="fr-FR" sz="1400" dirty="0" smtClean="0">
                <a:solidFill>
                  <a:schemeClr val="bg1"/>
                </a:solidFill>
              </a:rPr>
              <a:t> Pedotransfer </a:t>
            </a:r>
            <a:r>
              <a:rPr lang="fr-FR" sz="1400" dirty="0" err="1" smtClean="0">
                <a:solidFill>
                  <a:schemeClr val="bg1"/>
                </a:solidFill>
              </a:rPr>
              <a:t>functions</a:t>
            </a:r>
            <a:endParaRPr lang="fr-FR" sz="1400" dirty="0" smtClean="0">
              <a:solidFill>
                <a:schemeClr val="bg1"/>
              </a:solidFill>
            </a:endParaRPr>
          </a:p>
        </p:txBody>
      </p:sp>
      <p:sp>
        <p:nvSpPr>
          <p:cNvPr id="402" name="ZoneTexte 401"/>
          <p:cNvSpPr txBox="1"/>
          <p:nvPr/>
        </p:nvSpPr>
        <p:spPr>
          <a:xfrm>
            <a:off x="2672726" y="1124744"/>
            <a:ext cx="3771482" cy="1015663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Evaluation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a « PLANT </a:t>
            </a:r>
            <a:r>
              <a:rPr lang="fr-FR" dirty="0" err="1" smtClean="0">
                <a:solidFill>
                  <a:schemeClr val="bg1"/>
                </a:solidFill>
              </a:rPr>
              <a:t>approach</a:t>
            </a:r>
            <a:r>
              <a:rPr lang="fr-FR" dirty="0" smtClean="0">
                <a:solidFill>
                  <a:schemeClr val="bg1"/>
                </a:solidFill>
              </a:rPr>
              <a:t>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In situ monitoring of </a:t>
            </a:r>
            <a:r>
              <a:rPr lang="fr-FR" sz="1400" dirty="0" err="1" smtClean="0">
                <a:solidFill>
                  <a:schemeClr val="bg1"/>
                </a:solidFill>
              </a:rPr>
              <a:t>soil</a:t>
            </a:r>
            <a:r>
              <a:rPr lang="fr-FR" sz="1400" dirty="0" smtClean="0">
                <a:solidFill>
                  <a:schemeClr val="bg1"/>
                </a:solidFill>
              </a:rPr>
              <a:t> water content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and plant </a:t>
            </a:r>
            <a:r>
              <a:rPr lang="fr-FR" sz="1400" dirty="0" err="1" smtClean="0">
                <a:solidFill>
                  <a:schemeClr val="bg1"/>
                </a:solidFill>
              </a:rPr>
              <a:t>characteristics</a:t>
            </a: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/>
                </a:solidFill>
              </a:rPr>
              <a:t>Inverse </a:t>
            </a:r>
            <a:r>
              <a:rPr lang="fr-FR" sz="1400" dirty="0" err="1" smtClean="0">
                <a:solidFill>
                  <a:schemeClr val="bg1"/>
                </a:solidFill>
              </a:rPr>
              <a:t>modelling</a:t>
            </a:r>
            <a:r>
              <a:rPr lang="fr-FR" sz="1400" dirty="0" smtClean="0">
                <a:solidFill>
                  <a:schemeClr val="bg1"/>
                </a:solidFill>
              </a:rPr>
              <a:t> by </a:t>
            </a:r>
            <a:r>
              <a:rPr lang="fr-FR" sz="1400" dirty="0" err="1" smtClean="0">
                <a:solidFill>
                  <a:schemeClr val="bg1"/>
                </a:solidFill>
              </a:rPr>
              <a:t>using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crop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models</a:t>
            </a:r>
            <a:endParaRPr lang="fr-FR" sz="1400" dirty="0" smtClean="0">
              <a:solidFill>
                <a:schemeClr val="bg1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4211960" y="692696"/>
            <a:ext cx="737581" cy="4230613"/>
            <a:chOff x="4211960" y="908720"/>
            <a:chExt cx="737581" cy="423061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25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29" t="18440" r="60942"/>
            <a:stretch/>
          </p:blipFill>
          <p:spPr>
            <a:xfrm>
              <a:off x="4211960" y="2492896"/>
              <a:ext cx="737581" cy="2646437"/>
            </a:xfrm>
            <a:prstGeom prst="rect">
              <a:avLst/>
            </a:prstGeom>
            <a:ln w="57150">
              <a:solidFill>
                <a:srgbClr val="CC9900"/>
              </a:solidFill>
            </a:ln>
          </p:spPr>
        </p:pic>
        <p:grpSp>
          <p:nvGrpSpPr>
            <p:cNvPr id="30" name="Groupe 29"/>
            <p:cNvGrpSpPr/>
            <p:nvPr/>
          </p:nvGrpSpPr>
          <p:grpSpPr>
            <a:xfrm>
              <a:off x="4283968" y="908720"/>
              <a:ext cx="463508" cy="3240360"/>
              <a:chOff x="344351" y="2875330"/>
              <a:chExt cx="463508" cy="1969510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344351" y="3127041"/>
                <a:ext cx="324036" cy="1450652"/>
              </a:xfrm>
              <a:prstGeom prst="arc">
                <a:avLst>
                  <a:gd name="adj1" fmla="val 16200000"/>
                  <a:gd name="adj2" fmla="val 1852160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2" name="Forme libre 31"/>
              <p:cNvSpPr/>
              <p:nvPr/>
            </p:nvSpPr>
            <p:spPr>
              <a:xfrm>
                <a:off x="686947" y="2875330"/>
                <a:ext cx="120912" cy="989970"/>
              </a:xfrm>
              <a:custGeom>
                <a:avLst/>
                <a:gdLst>
                  <a:gd name="connsiteX0" fmla="*/ 0 w 120912"/>
                  <a:gd name="connsiteY0" fmla="*/ 989970 h 989970"/>
                  <a:gd name="connsiteX1" fmla="*/ 22671 w 120912"/>
                  <a:gd name="connsiteY1" fmla="*/ 491207 h 989970"/>
                  <a:gd name="connsiteX2" fmla="*/ 120912 w 120912"/>
                  <a:gd name="connsiteY2" fmla="*/ 0 h 98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912" h="989970">
                    <a:moveTo>
                      <a:pt x="0" y="989970"/>
                    </a:moveTo>
                    <a:cubicBezTo>
                      <a:pt x="1259" y="823086"/>
                      <a:pt x="2519" y="656202"/>
                      <a:pt x="22671" y="491207"/>
                    </a:cubicBezTo>
                    <a:cubicBezTo>
                      <a:pt x="42823" y="326212"/>
                      <a:pt x="81867" y="163106"/>
                      <a:pt x="120912" y="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3" name="Forme libre 32"/>
              <p:cNvSpPr/>
              <p:nvPr/>
            </p:nvSpPr>
            <p:spPr>
              <a:xfrm>
                <a:off x="493240" y="3868854"/>
                <a:ext cx="173812" cy="708839"/>
              </a:xfrm>
              <a:custGeom>
                <a:avLst/>
                <a:gdLst>
                  <a:gd name="connsiteX0" fmla="*/ 173812 w 173812"/>
                  <a:gd name="connsiteY0" fmla="*/ 0 h 483650"/>
                  <a:gd name="connsiteX1" fmla="*/ 151141 w 173812"/>
                  <a:gd name="connsiteY1" fmla="*/ 181369 h 483650"/>
                  <a:gd name="connsiteX2" fmla="*/ 136027 w 173812"/>
                  <a:gd name="connsiteY2" fmla="*/ 256939 h 483650"/>
                  <a:gd name="connsiteX3" fmla="*/ 128470 w 173812"/>
                  <a:gd name="connsiteY3" fmla="*/ 279610 h 483650"/>
                  <a:gd name="connsiteX4" fmla="*/ 105799 w 173812"/>
                  <a:gd name="connsiteY4" fmla="*/ 287167 h 483650"/>
                  <a:gd name="connsiteX5" fmla="*/ 83128 w 173812"/>
                  <a:gd name="connsiteY5" fmla="*/ 302281 h 483650"/>
                  <a:gd name="connsiteX6" fmla="*/ 52899 w 173812"/>
                  <a:gd name="connsiteY6" fmla="*/ 317395 h 483650"/>
                  <a:gd name="connsiteX7" fmla="*/ 37785 w 173812"/>
                  <a:gd name="connsiteY7" fmla="*/ 340066 h 483650"/>
                  <a:gd name="connsiteX8" fmla="*/ 22671 w 173812"/>
                  <a:gd name="connsiteY8" fmla="*/ 385409 h 483650"/>
                  <a:gd name="connsiteX9" fmla="*/ 15114 w 173812"/>
                  <a:gd name="connsiteY9" fmla="*/ 460979 h 483650"/>
                  <a:gd name="connsiteX10" fmla="*/ 0 w 173812"/>
                  <a:gd name="connsiteY10" fmla="*/ 483650 h 48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12" h="483650">
                    <a:moveTo>
                      <a:pt x="173812" y="0"/>
                    </a:moveTo>
                    <a:cubicBezTo>
                      <a:pt x="141544" y="112936"/>
                      <a:pt x="172333" y="-9362"/>
                      <a:pt x="151141" y="181369"/>
                    </a:cubicBezTo>
                    <a:cubicBezTo>
                      <a:pt x="148304" y="206901"/>
                      <a:pt x="144151" y="232568"/>
                      <a:pt x="136027" y="256939"/>
                    </a:cubicBezTo>
                    <a:cubicBezTo>
                      <a:pt x="133508" y="264496"/>
                      <a:pt x="134103" y="273977"/>
                      <a:pt x="128470" y="279610"/>
                    </a:cubicBezTo>
                    <a:cubicBezTo>
                      <a:pt x="122837" y="285243"/>
                      <a:pt x="112924" y="283605"/>
                      <a:pt x="105799" y="287167"/>
                    </a:cubicBezTo>
                    <a:cubicBezTo>
                      <a:pt x="97675" y="291229"/>
                      <a:pt x="91014" y="297775"/>
                      <a:pt x="83128" y="302281"/>
                    </a:cubicBezTo>
                    <a:cubicBezTo>
                      <a:pt x="73347" y="307870"/>
                      <a:pt x="62975" y="312357"/>
                      <a:pt x="52899" y="317395"/>
                    </a:cubicBezTo>
                    <a:cubicBezTo>
                      <a:pt x="47861" y="324952"/>
                      <a:pt x="41474" y="331766"/>
                      <a:pt x="37785" y="340066"/>
                    </a:cubicBezTo>
                    <a:cubicBezTo>
                      <a:pt x="31315" y="354625"/>
                      <a:pt x="22671" y="385409"/>
                      <a:pt x="22671" y="385409"/>
                    </a:cubicBezTo>
                    <a:cubicBezTo>
                      <a:pt x="20152" y="410599"/>
                      <a:pt x="20806" y="436312"/>
                      <a:pt x="15114" y="460979"/>
                    </a:cubicBezTo>
                    <a:cubicBezTo>
                      <a:pt x="13072" y="469829"/>
                      <a:pt x="0" y="483650"/>
                      <a:pt x="0" y="48365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4" name="Forme libre 33"/>
              <p:cNvSpPr/>
              <p:nvPr/>
            </p:nvSpPr>
            <p:spPr>
              <a:xfrm>
                <a:off x="581940" y="4280863"/>
                <a:ext cx="132124" cy="563977"/>
              </a:xfrm>
              <a:custGeom>
                <a:avLst/>
                <a:gdLst>
                  <a:gd name="connsiteX0" fmla="*/ 0 w 151140"/>
                  <a:gd name="connsiteY0" fmla="*/ 0 h 272053"/>
                  <a:gd name="connsiteX1" fmla="*/ 75570 w 151140"/>
                  <a:gd name="connsiteY1" fmla="*/ 15114 h 272053"/>
                  <a:gd name="connsiteX2" fmla="*/ 98241 w 151140"/>
                  <a:gd name="connsiteY2" fmla="*/ 30228 h 272053"/>
                  <a:gd name="connsiteX3" fmla="*/ 120912 w 151140"/>
                  <a:gd name="connsiteY3" fmla="*/ 52899 h 272053"/>
                  <a:gd name="connsiteX4" fmla="*/ 136026 w 151140"/>
                  <a:gd name="connsiteY4" fmla="*/ 105798 h 272053"/>
                  <a:gd name="connsiteX5" fmla="*/ 143583 w 151140"/>
                  <a:gd name="connsiteY5" fmla="*/ 166254 h 272053"/>
                  <a:gd name="connsiteX6" fmla="*/ 151140 w 151140"/>
                  <a:gd name="connsiteY6" fmla="*/ 272053 h 27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140" h="272053">
                    <a:moveTo>
                      <a:pt x="0" y="0"/>
                    </a:moveTo>
                    <a:cubicBezTo>
                      <a:pt x="19495" y="2785"/>
                      <a:pt x="54467" y="4562"/>
                      <a:pt x="75570" y="15114"/>
                    </a:cubicBezTo>
                    <a:cubicBezTo>
                      <a:pt x="83694" y="19176"/>
                      <a:pt x="91264" y="24414"/>
                      <a:pt x="98241" y="30228"/>
                    </a:cubicBezTo>
                    <a:cubicBezTo>
                      <a:pt x="106451" y="37070"/>
                      <a:pt x="113355" y="45342"/>
                      <a:pt x="120912" y="52899"/>
                    </a:cubicBezTo>
                    <a:cubicBezTo>
                      <a:pt x="126902" y="70868"/>
                      <a:pt x="132863" y="86820"/>
                      <a:pt x="136026" y="105798"/>
                    </a:cubicBezTo>
                    <a:cubicBezTo>
                      <a:pt x="139365" y="125831"/>
                      <a:pt x="141658" y="146037"/>
                      <a:pt x="143583" y="166254"/>
                    </a:cubicBezTo>
                    <a:cubicBezTo>
                      <a:pt x="151333" y="247632"/>
                      <a:pt x="151140" y="233138"/>
                      <a:pt x="151140" y="272053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5940152" y="1916832"/>
            <a:ext cx="0" cy="3312368"/>
            <a:chOff x="5940152" y="1916832"/>
            <a:chExt cx="0" cy="3312368"/>
          </a:xfrm>
        </p:grpSpPr>
        <p:cxnSp>
          <p:nvCxnSpPr>
            <p:cNvPr id="44" name="Connecteur droit avec flèche 43"/>
            <p:cNvCxnSpPr/>
            <p:nvPr/>
          </p:nvCxnSpPr>
          <p:spPr>
            <a:xfrm>
              <a:off x="5940152" y="4005064"/>
              <a:ext cx="0" cy="1224136"/>
            </a:xfrm>
            <a:prstGeom prst="straightConnector1">
              <a:avLst/>
            </a:prstGeom>
            <a:ln w="28575">
              <a:solidFill>
                <a:srgbClr val="CC99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5940152" y="1916832"/>
              <a:ext cx="0" cy="1152128"/>
            </a:xfrm>
            <a:prstGeom prst="straightConnector1">
              <a:avLst/>
            </a:prstGeom>
            <a:ln w="28575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re 1"/>
          <p:cNvSpPr>
            <a:spLocks noGrp="1"/>
          </p:cNvSpPr>
          <p:nvPr>
            <p:ph type="title"/>
          </p:nvPr>
        </p:nvSpPr>
        <p:spPr>
          <a:xfrm>
            <a:off x="683568" y="2053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+mn-lt"/>
              </a:rPr>
              <a:t>How to </a:t>
            </a:r>
            <a:r>
              <a:rPr lang="fr-FR" dirty="0" err="1" smtClean="0">
                <a:latin typeface="+mn-lt"/>
              </a:rPr>
              <a:t>evaluate</a:t>
            </a:r>
            <a:r>
              <a:rPr lang="fr-FR" dirty="0" smtClean="0">
                <a:latin typeface="+mn-lt"/>
              </a:rPr>
              <a:t> AWC ?</a:t>
            </a:r>
            <a:endParaRPr lang="fr-FR" dirty="0"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1520" y="2348880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err="1" smtClean="0"/>
              <a:t>Available</a:t>
            </a:r>
            <a:r>
              <a:rPr lang="fr-FR" b="1" dirty="0" smtClean="0"/>
              <a:t> Water Content</a:t>
            </a:r>
            <a:r>
              <a:rPr lang="fr-FR" dirty="0" smtClean="0"/>
              <a:t>:</a:t>
            </a:r>
          </a:p>
          <a:p>
            <a:pPr algn="r"/>
            <a:r>
              <a:rPr lang="fr-FR" dirty="0" err="1" smtClean="0"/>
              <a:t>Quantity</a:t>
            </a:r>
            <a:r>
              <a:rPr lang="fr-FR" dirty="0" smtClean="0"/>
              <a:t> of water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soil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b="1" i="1" dirty="0" smtClean="0"/>
              <a:t>store</a:t>
            </a:r>
            <a:r>
              <a:rPr lang="fr-FR" dirty="0" smtClean="0"/>
              <a:t> and </a:t>
            </a:r>
            <a:r>
              <a:rPr lang="fr-FR" b="1" i="1" dirty="0" err="1" smtClean="0"/>
              <a:t>provide</a:t>
            </a:r>
            <a:r>
              <a:rPr lang="fr-FR" dirty="0" smtClean="0"/>
              <a:t> to plants for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b="1" i="1" dirty="0" err="1" smtClean="0"/>
              <a:t>biomass</a:t>
            </a:r>
            <a:r>
              <a:rPr lang="fr-FR" b="1" i="1" dirty="0" smtClean="0"/>
              <a:t> production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9599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 smtClean="0"/>
              <a:t>Comparison</a:t>
            </a:r>
            <a:r>
              <a:rPr lang="fr-FR" sz="2400" dirty="0" smtClean="0"/>
              <a:t> of </a:t>
            </a:r>
            <a:r>
              <a:rPr lang="fr-FR" sz="2400" dirty="0" err="1" smtClean="0"/>
              <a:t>soil</a:t>
            </a:r>
            <a:r>
              <a:rPr lang="fr-FR" sz="2400" dirty="0" smtClean="0"/>
              <a:t> and plant </a:t>
            </a:r>
            <a:r>
              <a:rPr lang="fr-FR" sz="2400" dirty="0" err="1" smtClean="0"/>
              <a:t>approaches</a:t>
            </a:r>
            <a:endParaRPr lang="fr-FR" sz="24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848"/>
            <a:ext cx="30607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575"/>
            <a:ext cx="304165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05631" y="1268760"/>
            <a:ext cx="2467663" cy="584775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Laboratory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experiments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Pressure plate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 rot="5400000">
            <a:off x="-132100" y="2764795"/>
            <a:ext cx="2780928" cy="17256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5229200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Soil</a:t>
            </a:r>
            <a:r>
              <a:rPr lang="fr-FR" sz="1100" dirty="0" smtClean="0"/>
              <a:t> </a:t>
            </a:r>
            <a:r>
              <a:rPr lang="fr-FR" sz="1100" dirty="0" err="1" smtClean="0"/>
              <a:t>developed</a:t>
            </a:r>
            <a:r>
              <a:rPr lang="fr-FR" sz="1100" dirty="0" smtClean="0"/>
              <a:t> over </a:t>
            </a:r>
            <a:r>
              <a:rPr lang="fr-FR" sz="1100" dirty="0" err="1" smtClean="0"/>
              <a:t>alluvium</a:t>
            </a:r>
            <a:r>
              <a:rPr lang="fr-FR" sz="1100" dirty="0" smtClean="0"/>
              <a:t>, </a:t>
            </a:r>
            <a:r>
              <a:rPr lang="fr-FR" sz="1100" dirty="0" err="1" smtClean="0"/>
              <a:t>with</a:t>
            </a:r>
            <a:r>
              <a:rPr lang="fr-FR" sz="1100" dirty="0" smtClean="0"/>
              <a:t> a fine texture</a:t>
            </a:r>
          </a:p>
          <a:p>
            <a:pPr algn="ctr"/>
            <a:r>
              <a:rPr lang="fr-FR" sz="1100" dirty="0" smtClean="0"/>
              <a:t>(Avignon)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350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 smtClean="0"/>
              <a:t>Comparison</a:t>
            </a:r>
            <a:r>
              <a:rPr lang="fr-FR" sz="2400" dirty="0" smtClean="0"/>
              <a:t> of </a:t>
            </a:r>
            <a:r>
              <a:rPr lang="fr-FR" sz="2400" dirty="0" err="1" smtClean="0"/>
              <a:t>soil</a:t>
            </a:r>
            <a:r>
              <a:rPr lang="fr-FR" sz="2400" dirty="0" smtClean="0"/>
              <a:t> and plant </a:t>
            </a:r>
            <a:r>
              <a:rPr lang="fr-FR" sz="2400" dirty="0" err="1" smtClean="0"/>
              <a:t>approaches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575"/>
            <a:ext cx="30607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575"/>
            <a:ext cx="304165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05631" y="1268760"/>
            <a:ext cx="2467663" cy="584775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Laboratory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experiments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Pressure plate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36039" y="1268760"/>
            <a:ext cx="3413178" cy="584775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 situ monitoring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Neutron probe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r>
              <a:rPr lang="fr-FR" sz="1400" dirty="0" smtClean="0">
                <a:solidFill>
                  <a:schemeClr val="bg1"/>
                </a:solidFill>
              </a:rPr>
              <a:t> over 17 </a:t>
            </a:r>
            <a:r>
              <a:rPr lang="fr-FR" sz="1400" dirty="0" err="1" smtClean="0">
                <a:solidFill>
                  <a:schemeClr val="bg1"/>
                </a:solidFill>
              </a:rPr>
              <a:t>years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 rot="5400000">
            <a:off x="-132100" y="2764795"/>
            <a:ext cx="2780928" cy="17256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528" y="5229200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Soil</a:t>
            </a:r>
            <a:r>
              <a:rPr lang="fr-FR" sz="1100" dirty="0" smtClean="0"/>
              <a:t> </a:t>
            </a:r>
            <a:r>
              <a:rPr lang="fr-FR" sz="1100" dirty="0" err="1" smtClean="0"/>
              <a:t>developed</a:t>
            </a:r>
            <a:r>
              <a:rPr lang="fr-FR" sz="1100" dirty="0" smtClean="0"/>
              <a:t> over </a:t>
            </a:r>
            <a:r>
              <a:rPr lang="fr-FR" sz="1100" dirty="0" err="1" smtClean="0"/>
              <a:t>alluvium</a:t>
            </a:r>
            <a:r>
              <a:rPr lang="fr-FR" sz="1100" dirty="0" smtClean="0"/>
              <a:t>, </a:t>
            </a:r>
            <a:r>
              <a:rPr lang="fr-FR" sz="1100" dirty="0" err="1" smtClean="0"/>
              <a:t>with</a:t>
            </a:r>
            <a:r>
              <a:rPr lang="fr-FR" sz="1100" dirty="0" smtClean="0"/>
              <a:t> a fine texture</a:t>
            </a:r>
          </a:p>
          <a:p>
            <a:pPr algn="ctr"/>
            <a:r>
              <a:rPr lang="fr-FR" sz="1100" dirty="0" smtClean="0"/>
              <a:t>(Avignon)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 smtClean="0"/>
              <a:t>Comparison</a:t>
            </a:r>
            <a:r>
              <a:rPr lang="fr-FR" sz="2400" dirty="0" smtClean="0"/>
              <a:t> of </a:t>
            </a:r>
            <a:r>
              <a:rPr lang="fr-FR" sz="2400" dirty="0" err="1" smtClean="0"/>
              <a:t>soil</a:t>
            </a:r>
            <a:r>
              <a:rPr lang="fr-FR" sz="2400" dirty="0" smtClean="0"/>
              <a:t> and plant </a:t>
            </a:r>
            <a:r>
              <a:rPr lang="fr-FR" sz="2400" dirty="0" err="1" smtClean="0"/>
              <a:t>approaches</a:t>
            </a:r>
            <a:endParaRPr lang="fr-F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0607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060848"/>
            <a:ext cx="304165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605631" y="1268760"/>
            <a:ext cx="2467663" cy="584775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Laboratory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experiments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Pressure plate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36036" y="1268760"/>
            <a:ext cx="3413177" cy="584775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 situ monitoring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Neutron probe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r>
              <a:rPr lang="fr-FR" sz="1400" dirty="0">
                <a:solidFill>
                  <a:schemeClr val="bg1"/>
                </a:solidFill>
              </a:rPr>
              <a:t> over 17 </a:t>
            </a:r>
            <a:r>
              <a:rPr lang="fr-FR" sz="1400" dirty="0" err="1" smtClean="0">
                <a:solidFill>
                  <a:schemeClr val="bg1"/>
                </a:solidFill>
              </a:rPr>
              <a:t>years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84626" y="5292497"/>
            <a:ext cx="2353978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Pedotransfer </a:t>
            </a:r>
            <a:r>
              <a:rPr lang="fr-FR" b="1" dirty="0" err="1" smtClean="0">
                <a:solidFill>
                  <a:schemeClr val="bg1"/>
                </a:solidFill>
              </a:rPr>
              <a:t>function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Wösten</a:t>
            </a:r>
            <a:r>
              <a:rPr lang="fr-FR" sz="1400" dirty="0" smtClean="0">
                <a:solidFill>
                  <a:schemeClr val="bg1"/>
                </a:solidFill>
              </a:rPr>
              <a:t> et al. (1999)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 rot="5400000">
            <a:off x="-132100" y="2764795"/>
            <a:ext cx="2780928" cy="17256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3528" y="5229200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Soil</a:t>
            </a:r>
            <a:r>
              <a:rPr lang="fr-FR" sz="1100" dirty="0" smtClean="0"/>
              <a:t> </a:t>
            </a:r>
            <a:r>
              <a:rPr lang="fr-FR" sz="1100" dirty="0" err="1" smtClean="0"/>
              <a:t>developed</a:t>
            </a:r>
            <a:r>
              <a:rPr lang="fr-FR" sz="1100" dirty="0" smtClean="0"/>
              <a:t> over </a:t>
            </a:r>
            <a:r>
              <a:rPr lang="fr-FR" sz="1100" dirty="0" err="1" smtClean="0"/>
              <a:t>alluvium</a:t>
            </a:r>
            <a:r>
              <a:rPr lang="fr-FR" sz="1100" dirty="0" smtClean="0"/>
              <a:t>, </a:t>
            </a:r>
            <a:r>
              <a:rPr lang="fr-FR" sz="1100" dirty="0" err="1" smtClean="0"/>
              <a:t>with</a:t>
            </a:r>
            <a:r>
              <a:rPr lang="fr-FR" sz="1100" dirty="0" smtClean="0"/>
              <a:t> a fine texture</a:t>
            </a:r>
          </a:p>
          <a:p>
            <a:pPr algn="ctr"/>
            <a:r>
              <a:rPr lang="fr-FR" sz="1100" dirty="0" smtClean="0"/>
              <a:t>(Avignon)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 smtClean="0"/>
              <a:t>Comparison</a:t>
            </a:r>
            <a:r>
              <a:rPr lang="fr-FR" sz="2400" dirty="0" smtClean="0"/>
              <a:t> of </a:t>
            </a:r>
            <a:r>
              <a:rPr lang="fr-FR" sz="2400" dirty="0" err="1" smtClean="0"/>
              <a:t>soil</a:t>
            </a:r>
            <a:r>
              <a:rPr lang="fr-FR" sz="2400" dirty="0" smtClean="0"/>
              <a:t> and plant </a:t>
            </a:r>
            <a:r>
              <a:rPr lang="fr-FR" sz="2400" dirty="0" err="1" smtClean="0"/>
              <a:t>approaches</a:t>
            </a:r>
            <a:endParaRPr lang="fr-FR" sz="2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0607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575"/>
            <a:ext cx="304165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05631" y="1268760"/>
            <a:ext cx="2467663" cy="584775"/>
          </a:xfrm>
          <a:prstGeom prst="rect">
            <a:avLst/>
          </a:prstGeom>
          <a:solidFill>
            <a:srgbClr val="CC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Laboratory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experiments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Pressure plate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36036" y="1268760"/>
            <a:ext cx="3413177" cy="584775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In situ monitoring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Neutron probe </a:t>
            </a:r>
            <a:r>
              <a:rPr lang="fr-FR" sz="1400" dirty="0" err="1" smtClean="0">
                <a:solidFill>
                  <a:schemeClr val="bg1"/>
                </a:solidFill>
              </a:rPr>
              <a:t>measurements</a:t>
            </a:r>
            <a:r>
              <a:rPr lang="fr-FR" sz="1400" dirty="0">
                <a:solidFill>
                  <a:schemeClr val="bg1"/>
                </a:solidFill>
              </a:rPr>
              <a:t> over 17 </a:t>
            </a:r>
            <a:r>
              <a:rPr lang="fr-FR" sz="1400" dirty="0" err="1" smtClean="0">
                <a:solidFill>
                  <a:schemeClr val="bg1"/>
                </a:solidFill>
              </a:rPr>
              <a:t>years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84626" y="5292497"/>
            <a:ext cx="2353978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Pedotransfer </a:t>
            </a:r>
            <a:r>
              <a:rPr lang="fr-FR" b="1" dirty="0" err="1" smtClean="0">
                <a:solidFill>
                  <a:schemeClr val="bg1"/>
                </a:solidFill>
              </a:rPr>
              <a:t>function</a:t>
            </a:r>
            <a:endParaRPr lang="fr-FR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Wösten</a:t>
            </a:r>
            <a:r>
              <a:rPr lang="fr-FR" sz="1400" dirty="0" smtClean="0">
                <a:solidFill>
                  <a:schemeClr val="bg1"/>
                </a:solidFill>
              </a:rPr>
              <a:t> et al. (1999)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84168" y="5301208"/>
            <a:ext cx="3024336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Stics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crop</a:t>
            </a:r>
            <a:r>
              <a:rPr lang="fr-FR" b="1" dirty="0" smtClean="0">
                <a:solidFill>
                  <a:schemeClr val="bg1"/>
                </a:solidFill>
              </a:rPr>
              <a:t> model inversion</a:t>
            </a:r>
          </a:p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(Varella et al., 2010)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62"/>
          <a:stretch/>
        </p:blipFill>
        <p:spPr>
          <a:xfrm rot="5400000">
            <a:off x="-132100" y="2764795"/>
            <a:ext cx="2780928" cy="172565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3528" y="5229200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err="1" smtClean="0"/>
              <a:t>Soil</a:t>
            </a:r>
            <a:r>
              <a:rPr lang="fr-FR" sz="1100" dirty="0" smtClean="0"/>
              <a:t> </a:t>
            </a:r>
            <a:r>
              <a:rPr lang="fr-FR" sz="1100" dirty="0" err="1" smtClean="0"/>
              <a:t>developed</a:t>
            </a:r>
            <a:r>
              <a:rPr lang="fr-FR" sz="1100" dirty="0" smtClean="0"/>
              <a:t> over </a:t>
            </a:r>
            <a:r>
              <a:rPr lang="fr-FR" sz="1100" dirty="0" err="1" smtClean="0"/>
              <a:t>alluvium</a:t>
            </a:r>
            <a:r>
              <a:rPr lang="fr-FR" sz="1100" dirty="0" smtClean="0"/>
              <a:t>, </a:t>
            </a:r>
            <a:r>
              <a:rPr lang="fr-FR" sz="1100" dirty="0" err="1" smtClean="0"/>
              <a:t>with</a:t>
            </a:r>
            <a:r>
              <a:rPr lang="fr-FR" sz="1100" dirty="0" smtClean="0"/>
              <a:t> a fine texture</a:t>
            </a:r>
          </a:p>
          <a:p>
            <a:pPr algn="ctr"/>
            <a:r>
              <a:rPr lang="fr-FR" sz="1100" dirty="0" smtClean="0"/>
              <a:t>(Avignon)</a:t>
            </a:r>
            <a:endParaRPr lang="fr-FR" sz="1100" dirty="0"/>
          </a:p>
        </p:txBody>
      </p:sp>
      <p:sp>
        <p:nvSpPr>
          <p:cNvPr id="3" name="ZoneTexte 2"/>
          <p:cNvSpPr txBox="1"/>
          <p:nvPr/>
        </p:nvSpPr>
        <p:spPr>
          <a:xfrm rot="20734743">
            <a:off x="3348224" y="3191962"/>
            <a:ext cx="45365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Questions about the concept: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definition</a:t>
            </a:r>
            <a:r>
              <a:rPr lang="fr-FR" dirty="0" smtClean="0"/>
              <a:t> of AWC the </a:t>
            </a:r>
            <a:r>
              <a:rPr lang="fr-FR" dirty="0" err="1" smtClean="0"/>
              <a:t>same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3015</TotalTime>
  <Words>2024</Words>
  <Application>Microsoft Office PowerPoint</Application>
  <PresentationFormat>Affichage à l'écran (4:3)</PresentationFormat>
  <Paragraphs>191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Wingdings 2</vt:lpstr>
      <vt:lpstr>Thème Office</vt:lpstr>
      <vt:lpstr>The Available Water Content, a fundamental parameter for the irrigation decision tools</vt:lpstr>
      <vt:lpstr>Outline</vt:lpstr>
      <vt:lpstr>AWC: a mixed concept for plant and soil</vt:lpstr>
      <vt:lpstr>AWC: a mixed concept for plant and soil</vt:lpstr>
      <vt:lpstr>How to evaluate AWC ?</vt:lpstr>
      <vt:lpstr>Comparison of soil and plant approaches</vt:lpstr>
      <vt:lpstr>Comparison of soil and plant approaches</vt:lpstr>
      <vt:lpstr>Comparison of soil and plant approaches</vt:lpstr>
      <vt:lpstr>Comparison of soil and plant approaches</vt:lpstr>
      <vt:lpstr>AWC: several definitions ?</vt:lpstr>
      <vt:lpstr>Effect of AWC uncertainty on model outputs</vt:lpstr>
      <vt:lpstr>Effect of AWC uncertainty on model outputs</vt:lpstr>
      <vt:lpstr>To conclude… do not forget rock fragments !</vt:lpstr>
      <vt:lpstr>The Available Water Content, a fundamental parameter for the irrigation decision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COUSIN Isabelle</dc:creator>
  <cp:lastModifiedBy>Isabelle Cousin</cp:lastModifiedBy>
  <cp:revision>321</cp:revision>
  <dcterms:created xsi:type="dcterms:W3CDTF">2015-01-13T11:20:57Z</dcterms:created>
  <dcterms:modified xsi:type="dcterms:W3CDTF">2019-11-21T20:53:13Z</dcterms:modified>
</cp:coreProperties>
</file>