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70" r:id="rId12"/>
    <p:sldId id="269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0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4956-7215-4CCF-A713-2567331D93F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C82E-5146-4756-9283-4505DF07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4956-7215-4CCF-A713-2567331D93F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C82E-5146-4756-9283-4505DF07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5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4956-7215-4CCF-A713-2567331D93F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C82E-5146-4756-9283-4505DF07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7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4956-7215-4CCF-A713-2567331D93F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C82E-5146-4756-9283-4505DF07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4956-7215-4CCF-A713-2567331D93F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C82E-5146-4756-9283-4505DF07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1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4956-7215-4CCF-A713-2567331D93F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C82E-5146-4756-9283-4505DF07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2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4956-7215-4CCF-A713-2567331D93F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C82E-5146-4756-9283-4505DF07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0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4956-7215-4CCF-A713-2567331D93F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C82E-5146-4756-9283-4505DF07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4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4956-7215-4CCF-A713-2567331D93F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C82E-5146-4756-9283-4505DF07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9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4956-7215-4CCF-A713-2567331D93F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C82E-5146-4756-9283-4505DF07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5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4956-7215-4CCF-A713-2567331D93F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C82E-5146-4756-9283-4505DF07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E4956-7215-4CCF-A713-2567331D93F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6C82E-5146-4756-9283-4505DF07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2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8" y="536575"/>
            <a:ext cx="11058525" cy="3763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of crop-soil-atmosphere dynamic models for (sub-)optimal irrigation management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Raphael Linker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4461" y="4300536"/>
            <a:ext cx="9144000" cy="2557463"/>
          </a:xfrm>
        </p:spPr>
        <p:txBody>
          <a:bodyPr>
            <a:normAutofit/>
          </a:bodyPr>
          <a:lstStyle/>
          <a:p>
            <a:r>
              <a:rPr lang="en-US" dirty="0" smtClean="0"/>
              <a:t>Associate Professor</a:t>
            </a:r>
          </a:p>
          <a:p>
            <a:r>
              <a:rPr lang="en-US" dirty="0" smtClean="0"/>
              <a:t>Division of Environmental, Water and Agricultural Engineering</a:t>
            </a:r>
          </a:p>
          <a:p>
            <a:r>
              <a:rPr lang="en-US" dirty="0" smtClean="0"/>
              <a:t>Faculty of Civil and Environmental Engineering</a:t>
            </a:r>
          </a:p>
          <a:p>
            <a:r>
              <a:rPr lang="en-US" dirty="0" err="1" smtClean="0"/>
              <a:t>Technion</a:t>
            </a:r>
            <a:r>
              <a:rPr lang="en-US" dirty="0" smtClean="0"/>
              <a:t> – Israel Institute of Technology</a:t>
            </a:r>
          </a:p>
          <a:p>
            <a:r>
              <a:rPr lang="en-US" dirty="0" smtClean="0"/>
              <a:t>Haifa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48" y="4007005"/>
            <a:ext cx="5729475" cy="2408984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C7D1CCAA-4FBE-4EC6-86C9-C925FFD0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Formalism for optimal water allocation </a:t>
            </a:r>
            <a:r>
              <a:rPr lang="en-US" sz="3600" dirty="0" smtClean="0"/>
              <a:t>(during season or if cropping areas are fixed a priori)</a:t>
            </a:r>
            <a:endParaRPr lang="en-US" sz="2800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838200" y="1491907"/>
            <a:ext cx="9866313" cy="2314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he-IL" dirty="0" smtClean="0"/>
              <a:t>Assumptions:</a:t>
            </a:r>
          </a:p>
          <a:p>
            <a:r>
              <a:rPr lang="en-US" altLang="he-IL" dirty="0" smtClean="0"/>
              <a:t>n crops </a:t>
            </a:r>
          </a:p>
          <a:p>
            <a:r>
              <a:rPr lang="en-US" altLang="he-IL" dirty="0" smtClean="0"/>
              <a:t>m fields (soil areas)</a:t>
            </a:r>
          </a:p>
          <a:p>
            <a:r>
              <a:rPr lang="en-US" altLang="he-IL" dirty="0" smtClean="0"/>
              <a:t>Weather forecasts/historical weather</a:t>
            </a:r>
          </a:p>
          <a:p>
            <a:r>
              <a:rPr lang="en-US" altLang="he-IL" dirty="0" smtClean="0"/>
              <a:t>Prices for crops (</a:t>
            </a:r>
            <a:r>
              <a:rPr lang="en-US" altLang="he-IL" i="1" dirty="0" smtClean="0"/>
              <a:t>p</a:t>
            </a:r>
            <a:r>
              <a:rPr lang="en-US" altLang="he-IL" i="1" baseline="-25000" dirty="0" smtClean="0"/>
              <a:t>i</a:t>
            </a:r>
            <a:r>
              <a:rPr lang="en-US" altLang="he-IL" dirty="0" smtClean="0"/>
              <a:t>) and water (</a:t>
            </a:r>
            <a:r>
              <a:rPr lang="en-US" altLang="he-IL" i="1" dirty="0" smtClean="0"/>
              <a:t>p</a:t>
            </a:r>
            <a:r>
              <a:rPr lang="en-US" altLang="he-IL" i="1" baseline="-25000" dirty="0" smtClean="0"/>
              <a:t>w</a:t>
            </a:r>
            <a:r>
              <a:rPr lang="en-US" altLang="he-IL" dirty="0" smtClean="0"/>
              <a:t>)</a:t>
            </a:r>
          </a:p>
          <a:p>
            <a:r>
              <a:rPr lang="en-US" altLang="he-IL" dirty="0" smtClean="0"/>
              <a:t>Operational constrains (water quotas, minimal yield, …)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altLang="he-IL" dirty="0"/>
          </a:p>
        </p:txBody>
      </p:sp>
      <p:sp>
        <p:nvSpPr>
          <p:cNvPr id="7" name="Right Brace 6"/>
          <p:cNvSpPr/>
          <p:nvPr/>
        </p:nvSpPr>
        <p:spPr>
          <a:xfrm>
            <a:off x="6096000" y="1848678"/>
            <a:ext cx="185530" cy="104360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6457123" y="1731826"/>
            <a:ext cx="5608981" cy="1277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he-IL" dirty="0" smtClean="0"/>
              <a:t>n*m water productivity functions (</a:t>
            </a:r>
            <a:r>
              <a:rPr lang="en-US" altLang="he-IL" i="1" dirty="0" err="1" smtClean="0"/>
              <a:t>f</a:t>
            </a:r>
            <a:r>
              <a:rPr lang="en-US" altLang="he-IL" i="1" baseline="-25000" dirty="0" err="1" smtClean="0"/>
              <a:t>i,j</a:t>
            </a:r>
            <a:r>
              <a:rPr lang="en-US" altLang="he-IL" dirty="0" smtClean="0"/>
              <a:t>) determined by single-crop multi-objective optimization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altLang="he-IL" dirty="0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6583019" y="4498218"/>
            <a:ext cx="5608981" cy="162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he-IL" b="1" dirty="0" smtClean="0"/>
              <a:t>Decision variables</a:t>
            </a:r>
          </a:p>
          <a:p>
            <a:pPr marL="0" indent="0">
              <a:buNone/>
            </a:pPr>
            <a:r>
              <a:rPr lang="en-US" altLang="he-IL" i="1" dirty="0" err="1" smtClean="0"/>
              <a:t>w</a:t>
            </a:r>
            <a:r>
              <a:rPr lang="en-US" altLang="he-IL" i="1" baseline="-25000" dirty="0" err="1" smtClean="0"/>
              <a:t>i,j</a:t>
            </a:r>
            <a:r>
              <a:rPr lang="en-US" altLang="he-IL" dirty="0" smtClean="0"/>
              <a:t> </a:t>
            </a:r>
            <a:r>
              <a:rPr lang="en-US" altLang="he-IL" dirty="0"/>
              <a:t>: </a:t>
            </a:r>
            <a:r>
              <a:rPr lang="en-US" altLang="he-IL" dirty="0" smtClean="0"/>
              <a:t>Amount of water allocated to crop </a:t>
            </a:r>
            <a:r>
              <a:rPr lang="en-US" altLang="he-IL" i="1" dirty="0" err="1" smtClean="0"/>
              <a:t>i</a:t>
            </a:r>
            <a:r>
              <a:rPr lang="en-US" altLang="he-IL" dirty="0" smtClean="0"/>
              <a:t> cultivated on soil </a:t>
            </a:r>
            <a:r>
              <a:rPr lang="en-US" altLang="he-IL" i="1" dirty="0" smtClean="0"/>
              <a:t>j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altLang="he-IL" dirty="0"/>
          </a:p>
        </p:txBody>
      </p:sp>
      <p:sp>
        <p:nvSpPr>
          <p:cNvPr id="2" name="Oval 1"/>
          <p:cNvSpPr/>
          <p:nvPr/>
        </p:nvSpPr>
        <p:spPr>
          <a:xfrm>
            <a:off x="3072332" y="4221993"/>
            <a:ext cx="809625" cy="5524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346314" y="3654201"/>
            <a:ext cx="7882594" cy="656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he-IL" dirty="0" smtClean="0">
                <a:solidFill>
                  <a:srgbClr val="FF0000"/>
                </a:solidFill>
              </a:rPr>
              <a:t>Recomputed using actual past weather and irrigation</a:t>
            </a:r>
            <a:endParaRPr lang="en-US" altLang="he-I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368127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C7D1CCAA-4FBE-4EC6-86C9-C925FFD0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Formalism for optimal delineation of drip irrigation management zones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89" r="48118"/>
          <a:stretch/>
        </p:blipFill>
        <p:spPr>
          <a:xfrm>
            <a:off x="1" y="2057401"/>
            <a:ext cx="5957888" cy="4014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12" y="1778569"/>
            <a:ext cx="6398388" cy="487940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255045" y="2343151"/>
            <a:ext cx="14288" cy="305752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24313" y="2314576"/>
            <a:ext cx="14288" cy="305752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85775" y="4064794"/>
            <a:ext cx="14288" cy="16716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7D1CCAA-4FBE-4EC6-86C9-C925FFD0BFAE}"/>
              </a:ext>
            </a:extLst>
          </p:cNvPr>
          <p:cNvSpPr txBox="1">
            <a:spLocks/>
          </p:cNvSpPr>
          <p:nvPr/>
        </p:nvSpPr>
        <p:spPr>
          <a:xfrm>
            <a:off x="633413" y="5524275"/>
            <a:ext cx="3024187" cy="424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Direction of drip lines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73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C7D1CCAA-4FBE-4EC6-86C9-C925FFD0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Formalism for optimal delineation of drip irrigation management zones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89"/>
          <a:stretch/>
        </p:blipFill>
        <p:spPr>
          <a:xfrm>
            <a:off x="0" y="2057401"/>
            <a:ext cx="11483639" cy="401478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85775" y="4064794"/>
            <a:ext cx="14288" cy="16716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C7D1CCAA-4FBE-4EC6-86C9-C925FFD0BFAE}"/>
              </a:ext>
            </a:extLst>
          </p:cNvPr>
          <p:cNvSpPr txBox="1">
            <a:spLocks/>
          </p:cNvSpPr>
          <p:nvPr/>
        </p:nvSpPr>
        <p:spPr>
          <a:xfrm>
            <a:off x="633413" y="5524275"/>
            <a:ext cx="3024187" cy="424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Direction of drip lines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943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C7D1CCAA-4FBE-4EC6-86C9-C925FFD0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Formalism for optimal delineation of drip irrigation management zones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188102"/>
              </p:ext>
            </p:extLst>
          </p:nvPr>
        </p:nvGraphicFramePr>
        <p:xfrm>
          <a:off x="838200" y="1377608"/>
          <a:ext cx="6748463" cy="873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5829059" imgH="7543759" progId="AcroExch.Document.DC">
                  <p:embed/>
                </p:oleObj>
              </mc:Choice>
              <mc:Fallback>
                <p:oleObj name="Acrobat Document" r:id="rId3" imgW="5829059" imgH="754375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377608"/>
                        <a:ext cx="6748463" cy="8734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24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18D1C6-6ADB-4853-93B5-CE9A992C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965"/>
            <a:ext cx="10515600" cy="1325563"/>
          </a:xfrm>
        </p:spPr>
        <p:txBody>
          <a:bodyPr/>
          <a:lstStyle/>
          <a:p>
            <a:r>
              <a:rPr lang="en-US" dirty="0" smtClean="0"/>
              <a:t>On-going work/Open issues</a:t>
            </a:r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A65E3D77-97E6-4663-96A5-3B3AA221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236"/>
            <a:ext cx="10515600" cy="35969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he-IL" dirty="0" smtClean="0"/>
              <a:t>Stochastic optimization to deal with weather forecasts uncertainty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he-IL" dirty="0" smtClean="0"/>
              <a:t>Data assimilation </a:t>
            </a:r>
            <a:r>
              <a:rPr lang="en-US" altLang="he-IL" sz="2000" dirty="0" smtClean="0"/>
              <a:t>(use of in-season measurements to improve model predictions)</a:t>
            </a:r>
            <a:endParaRPr lang="en-US" altLang="he-IL" dirty="0" smtClean="0"/>
          </a:p>
          <a:p>
            <a:pPr>
              <a:buFont typeface="Wingdings" panose="05000000000000000000" pitchFamily="2" charset="2"/>
              <a:buChar char="Ø"/>
            </a:pPr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34404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925034" y="1340766"/>
            <a:ext cx="10515600" cy="51025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he-IL" dirty="0"/>
              <a:t>Implicit approach: Each forecast is used to solve a deterministic problem (independently) and some heuristic is used to select “the best” solution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he-IL" dirty="0"/>
              <a:t>Explicit one-stage approach: The optimization problems associated with the various forecasts are solved simultaneously, imposing the same set of optimal decisions for all forecasts:</a:t>
            </a:r>
          </a:p>
          <a:p>
            <a:pPr marL="0" indent="0">
              <a:buNone/>
            </a:pPr>
            <a:endParaRPr lang="en-US" altLang="he-IL" dirty="0"/>
          </a:p>
          <a:p>
            <a:pPr>
              <a:buFont typeface="Wingdings" panose="05000000000000000000" pitchFamily="2" charset="2"/>
              <a:buChar char="Ø"/>
            </a:pPr>
            <a:endParaRPr lang="en-US" altLang="he-IL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he-IL" dirty="0"/>
              <a:t>Explicit two-stage approach: The optimization problems associated with the various forecasts are solved simultaneously, imposing that the </a:t>
            </a:r>
            <a:r>
              <a:rPr lang="en-US" altLang="he-IL" u="sng" dirty="0"/>
              <a:t>first decision </a:t>
            </a:r>
            <a:r>
              <a:rPr lang="en-US" altLang="he-IL" dirty="0"/>
              <a:t>be the same for all forecasts:</a:t>
            </a:r>
          </a:p>
          <a:p>
            <a:pPr marL="0" indent="0">
              <a:buNone/>
            </a:pPr>
            <a:endParaRPr lang="en-US" altLang="he-IL" dirty="0"/>
          </a:p>
          <a:p>
            <a:pPr>
              <a:buFont typeface="Wingdings" panose="05000000000000000000" pitchFamily="2" charset="2"/>
              <a:buChar char="Ø"/>
            </a:pPr>
            <a:endParaRPr lang="en-US" altLang="he-IL" dirty="0"/>
          </a:p>
          <a:p>
            <a:pPr marL="0" indent="0">
              <a:buNone/>
            </a:pPr>
            <a:endParaRPr lang="he-IL" altLang="he-I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18D1C6-6ADB-4853-93B5-CE9A992C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4495"/>
            <a:ext cx="10836349" cy="1325563"/>
          </a:xfrm>
        </p:spPr>
        <p:txBody>
          <a:bodyPr/>
          <a:lstStyle/>
          <a:p>
            <a:r>
              <a:rPr lang="en-US" dirty="0"/>
              <a:t>Stochastic optimization </a:t>
            </a:r>
            <a:r>
              <a:rPr lang="en-US" sz="2800" dirty="0"/>
              <a:t>(Ensemble of N</a:t>
            </a:r>
            <a:r>
              <a:rPr lang="en-US" sz="2800" baseline="-25000" dirty="0"/>
              <a:t>s</a:t>
            </a:r>
            <a:r>
              <a:rPr lang="en-US" sz="2800" dirty="0"/>
              <a:t> weather forecasts)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8BC8553-6AA1-458D-9651-576B861114AC}"/>
                  </a:ext>
                </a:extLst>
              </p:cNvPr>
              <p:cNvSpPr/>
              <p:nvPr/>
            </p:nvSpPr>
            <p:spPr>
              <a:xfrm>
                <a:off x="1158949" y="3753819"/>
                <a:ext cx="9555162" cy="686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2971800" algn="ctr"/>
                    <a:tab pos="5943600" algn="r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…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⋯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8BC8553-6AA1-458D-9651-576B86111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949" y="3753819"/>
                <a:ext cx="9555162" cy="6862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E861DE8-54C8-4E43-A31C-DA0F71425C5E}"/>
                  </a:ext>
                </a:extLst>
              </p:cNvPr>
              <p:cNvSpPr/>
              <p:nvPr/>
            </p:nvSpPr>
            <p:spPr>
              <a:xfrm>
                <a:off x="1158949" y="6014086"/>
                <a:ext cx="10515600" cy="694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2971800" algn="ctr"/>
                    <a:tab pos="5943600" algn="r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…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⋯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E861DE8-54C8-4E43-A31C-DA0F71425C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949" y="6014086"/>
                <a:ext cx="10515600" cy="694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20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18D1C6-6ADB-4853-93B5-CE9A992C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018903"/>
          </a:xfrm>
        </p:spPr>
        <p:txBody>
          <a:bodyPr>
            <a:normAutofit/>
          </a:bodyPr>
          <a:lstStyle/>
          <a:p>
            <a:r>
              <a:rPr lang="en-US" sz="3200" dirty="0"/>
              <a:t>Stochastic optimization – Proposed scheme for multi-objective optimization inspired from “Explicit two-stage”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2266A-5A69-4D5E-92BE-49F286C0A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853"/>
          <a:stretch/>
        </p:blipFill>
        <p:spPr>
          <a:xfrm>
            <a:off x="79021" y="1018903"/>
            <a:ext cx="5597879" cy="5839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74B910-18EC-4C9C-9664-74907565B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82"/>
          <a:stretch/>
        </p:blipFill>
        <p:spPr>
          <a:xfrm>
            <a:off x="5676900" y="1447800"/>
            <a:ext cx="5597879" cy="54101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14A841-0E96-4E4D-A81F-11A0AC84010E}"/>
              </a:ext>
            </a:extLst>
          </p:cNvPr>
          <p:cNvSpPr/>
          <p:nvPr/>
        </p:nvSpPr>
        <p:spPr>
          <a:xfrm>
            <a:off x="5476973" y="6033155"/>
            <a:ext cx="6715027" cy="824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5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18D1C6-6ADB-4853-93B5-CE9A992C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018903"/>
          </a:xfrm>
        </p:spPr>
        <p:txBody>
          <a:bodyPr>
            <a:normAutofit/>
          </a:bodyPr>
          <a:lstStyle/>
          <a:p>
            <a:r>
              <a:rPr lang="en-US" sz="3200" dirty="0"/>
              <a:t>Stochastic optimization – Proposed scheme for multi-objective optimization inspired from “Explicit two-stage”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2266A-5A69-4D5E-92BE-49F286C0A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853"/>
          <a:stretch/>
        </p:blipFill>
        <p:spPr>
          <a:xfrm>
            <a:off x="79021" y="1018903"/>
            <a:ext cx="5597879" cy="5839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74B910-18EC-4C9C-9664-74907565B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82"/>
          <a:stretch/>
        </p:blipFill>
        <p:spPr>
          <a:xfrm>
            <a:off x="5676900" y="1447800"/>
            <a:ext cx="5597879" cy="541019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CBBA23-F38D-4E5A-A616-D79D56098F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73342" y="3564888"/>
          <a:ext cx="8366761" cy="3391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4613">
                  <a:extLst>
                    <a:ext uri="{9D8B030D-6E8A-4147-A177-3AD203B41FA5}">
                      <a16:colId xmlns:a16="http://schemas.microsoft.com/office/drawing/2014/main" val="1483569605"/>
                    </a:ext>
                  </a:extLst>
                </a:gridCol>
                <a:gridCol w="1194613">
                  <a:extLst>
                    <a:ext uri="{9D8B030D-6E8A-4147-A177-3AD203B41FA5}">
                      <a16:colId xmlns:a16="http://schemas.microsoft.com/office/drawing/2014/main" val="3667615829"/>
                    </a:ext>
                  </a:extLst>
                </a:gridCol>
                <a:gridCol w="1195507">
                  <a:extLst>
                    <a:ext uri="{9D8B030D-6E8A-4147-A177-3AD203B41FA5}">
                      <a16:colId xmlns:a16="http://schemas.microsoft.com/office/drawing/2014/main" val="1978987485"/>
                    </a:ext>
                  </a:extLst>
                </a:gridCol>
                <a:gridCol w="1195507">
                  <a:extLst>
                    <a:ext uri="{9D8B030D-6E8A-4147-A177-3AD203B41FA5}">
                      <a16:colId xmlns:a16="http://schemas.microsoft.com/office/drawing/2014/main" val="3222093547"/>
                    </a:ext>
                  </a:extLst>
                </a:gridCol>
                <a:gridCol w="1195507">
                  <a:extLst>
                    <a:ext uri="{9D8B030D-6E8A-4147-A177-3AD203B41FA5}">
                      <a16:colId xmlns:a16="http://schemas.microsoft.com/office/drawing/2014/main" val="2069139016"/>
                    </a:ext>
                  </a:extLst>
                </a:gridCol>
                <a:gridCol w="1195507">
                  <a:extLst>
                    <a:ext uri="{9D8B030D-6E8A-4147-A177-3AD203B41FA5}">
                      <a16:colId xmlns:a16="http://schemas.microsoft.com/office/drawing/2014/main" val="604172465"/>
                    </a:ext>
                  </a:extLst>
                </a:gridCol>
                <a:gridCol w="1195507">
                  <a:extLst>
                    <a:ext uri="{9D8B030D-6E8A-4147-A177-3AD203B41FA5}">
                      <a16:colId xmlns:a16="http://schemas.microsoft.com/office/drawing/2014/main" val="33353538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Water Use Efficiency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625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Weather used to determine threshold of Period 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Weather used to determine thresholds of Periods 4-6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3166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7584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1965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0.0781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0.0493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0.1632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0.0589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0.0756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8294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751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0260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1715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7174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1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18D1C6-6ADB-4853-93B5-CE9A992C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018903"/>
          </a:xfrm>
        </p:spPr>
        <p:txBody>
          <a:bodyPr>
            <a:normAutofit/>
          </a:bodyPr>
          <a:lstStyle/>
          <a:p>
            <a:r>
              <a:rPr lang="en-US" sz="3200" dirty="0"/>
              <a:t>Stochastic optimization – Proposed scheme for multi-objective optimization inspired from “Explicit two-stage”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2266A-5A69-4D5E-92BE-49F286C0A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853"/>
          <a:stretch/>
        </p:blipFill>
        <p:spPr>
          <a:xfrm>
            <a:off x="79021" y="1018903"/>
            <a:ext cx="5597879" cy="5839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74B910-18EC-4C9C-9664-74907565B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82"/>
          <a:stretch/>
        </p:blipFill>
        <p:spPr>
          <a:xfrm>
            <a:off x="5676900" y="1447800"/>
            <a:ext cx="5597879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18D1C6-6ADB-4853-93B5-CE9A992C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018903"/>
          </a:xfrm>
        </p:spPr>
        <p:txBody>
          <a:bodyPr>
            <a:normAutofit/>
          </a:bodyPr>
          <a:lstStyle/>
          <a:p>
            <a:r>
              <a:rPr lang="en-US" sz="3200" dirty="0"/>
              <a:t>Stochastic optimization – Proposed scheme for multi-objective optimization inspired from “Explicit two-stage”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2266A-5A69-4D5E-92BE-49F286C0A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853"/>
          <a:stretch/>
        </p:blipFill>
        <p:spPr>
          <a:xfrm>
            <a:off x="79021" y="1018903"/>
            <a:ext cx="5597879" cy="5839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74B910-18EC-4C9C-9664-74907565B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82"/>
          <a:stretch/>
        </p:blipFill>
        <p:spPr>
          <a:xfrm>
            <a:off x="5676900" y="1447800"/>
            <a:ext cx="5597879" cy="541019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CBBA23-F38D-4E5A-A616-D79D56098F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7221" y="1929235"/>
          <a:ext cx="8366761" cy="3521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4613">
                  <a:extLst>
                    <a:ext uri="{9D8B030D-6E8A-4147-A177-3AD203B41FA5}">
                      <a16:colId xmlns:a16="http://schemas.microsoft.com/office/drawing/2014/main" val="1483569605"/>
                    </a:ext>
                  </a:extLst>
                </a:gridCol>
                <a:gridCol w="1194613">
                  <a:extLst>
                    <a:ext uri="{9D8B030D-6E8A-4147-A177-3AD203B41FA5}">
                      <a16:colId xmlns:a16="http://schemas.microsoft.com/office/drawing/2014/main" val="3667615829"/>
                    </a:ext>
                  </a:extLst>
                </a:gridCol>
                <a:gridCol w="1195507">
                  <a:extLst>
                    <a:ext uri="{9D8B030D-6E8A-4147-A177-3AD203B41FA5}">
                      <a16:colId xmlns:a16="http://schemas.microsoft.com/office/drawing/2014/main" val="1978987485"/>
                    </a:ext>
                  </a:extLst>
                </a:gridCol>
                <a:gridCol w="1195507">
                  <a:extLst>
                    <a:ext uri="{9D8B030D-6E8A-4147-A177-3AD203B41FA5}">
                      <a16:colId xmlns:a16="http://schemas.microsoft.com/office/drawing/2014/main" val="3222093547"/>
                    </a:ext>
                  </a:extLst>
                </a:gridCol>
                <a:gridCol w="1195507">
                  <a:extLst>
                    <a:ext uri="{9D8B030D-6E8A-4147-A177-3AD203B41FA5}">
                      <a16:colId xmlns:a16="http://schemas.microsoft.com/office/drawing/2014/main" val="2069139016"/>
                    </a:ext>
                  </a:extLst>
                </a:gridCol>
                <a:gridCol w="1195507">
                  <a:extLst>
                    <a:ext uri="{9D8B030D-6E8A-4147-A177-3AD203B41FA5}">
                      <a16:colId xmlns:a16="http://schemas.microsoft.com/office/drawing/2014/main" val="604172465"/>
                    </a:ext>
                  </a:extLst>
                </a:gridCol>
                <a:gridCol w="1195507">
                  <a:extLst>
                    <a:ext uri="{9D8B030D-6E8A-4147-A177-3AD203B41FA5}">
                      <a16:colId xmlns:a16="http://schemas.microsoft.com/office/drawing/2014/main" val="33353538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Water Use Efficiency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625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Weather used to determine threshold of Period 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Weather used to determine thresholds of Periods 4-6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3166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7584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0.0781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0.0493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0.1632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0.0589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0.0756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8294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0.0781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0.0566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0.1631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0.0733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0.0760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751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0.0921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0.0531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0.1631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0.0668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0.0661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0260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0.0668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0.0565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0.1614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0.0589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0.0662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1715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0.0781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0.0565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0.2397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0.0667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0.0649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7174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2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CCAA-4FBE-4EC6-86C9-C925FFD0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5"/>
            <a:ext cx="10515600" cy="1325563"/>
          </a:xfrm>
        </p:spPr>
        <p:txBody>
          <a:bodyPr/>
          <a:lstStyle/>
          <a:p>
            <a:r>
              <a:rPr lang="en-US" dirty="0" smtClean="0"/>
              <a:t>Model-based (sub-) optimal irrigation scheduling </a:t>
            </a:r>
            <a:r>
              <a:rPr lang="en-US" sz="3200" dirty="0" smtClean="0"/>
              <a:t>(single crop)</a:t>
            </a:r>
            <a:endParaRPr lang="en-US" sz="32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9A3E731-A450-4F35-89CC-1A8446FEEE20}"/>
              </a:ext>
            </a:extLst>
          </p:cNvPr>
          <p:cNvSpPr txBox="1">
            <a:spLocks/>
          </p:cNvSpPr>
          <p:nvPr/>
        </p:nvSpPr>
        <p:spPr bwMode="auto">
          <a:xfrm>
            <a:off x="1715454" y="2214371"/>
            <a:ext cx="247989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he-IL" dirty="0"/>
              <a:t>Initial conditions</a:t>
            </a:r>
            <a:endParaRPr lang="he-IL" altLang="he-IL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E87DDA2-0DB8-455A-B8B5-0FEC54EE174A}"/>
              </a:ext>
            </a:extLst>
          </p:cNvPr>
          <p:cNvSpPr txBox="1">
            <a:spLocks/>
          </p:cNvSpPr>
          <p:nvPr/>
        </p:nvSpPr>
        <p:spPr bwMode="auto">
          <a:xfrm>
            <a:off x="1715455" y="2671571"/>
            <a:ext cx="2884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he-IL" dirty="0"/>
              <a:t>Weather</a:t>
            </a:r>
            <a:endParaRPr lang="he-IL" altLang="he-IL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DBCDAB7-5CE0-4E6E-AB75-B67100E72818}"/>
              </a:ext>
            </a:extLst>
          </p:cNvPr>
          <p:cNvSpPr txBox="1">
            <a:spLocks/>
          </p:cNvSpPr>
          <p:nvPr/>
        </p:nvSpPr>
        <p:spPr bwMode="auto">
          <a:xfrm>
            <a:off x="4112000" y="3897807"/>
            <a:ext cx="2079794" cy="90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buFont typeface="Symbol" pitchFamily="18" charset="2"/>
              <a:buNone/>
            </a:pPr>
            <a:r>
              <a:rPr lang="en-US" altLang="he-IL" dirty="0"/>
              <a:t>Soil characteristics</a:t>
            </a:r>
            <a:endParaRPr lang="he-IL" altLang="he-IL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00E9DB2-3ED6-44DD-B526-FB14AFE5B51B}"/>
              </a:ext>
            </a:extLst>
          </p:cNvPr>
          <p:cNvSpPr txBox="1">
            <a:spLocks/>
          </p:cNvSpPr>
          <p:nvPr/>
        </p:nvSpPr>
        <p:spPr bwMode="auto">
          <a:xfrm>
            <a:off x="4709160" y="2240496"/>
            <a:ext cx="2590800" cy="12069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buFont typeface="Symbol" pitchFamily="18" charset="2"/>
              <a:buNone/>
            </a:pPr>
            <a:r>
              <a:rPr lang="en-US" altLang="he-IL" dirty="0"/>
              <a:t>Dynamic model</a:t>
            </a:r>
            <a:endParaRPr lang="he-IL" altLang="he-IL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9FE4159-BE27-422E-A593-A7C924D21C55}"/>
              </a:ext>
            </a:extLst>
          </p:cNvPr>
          <p:cNvSpPr txBox="1">
            <a:spLocks/>
          </p:cNvSpPr>
          <p:nvPr/>
        </p:nvSpPr>
        <p:spPr bwMode="auto">
          <a:xfrm>
            <a:off x="7310852" y="2273997"/>
            <a:ext cx="2886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buFont typeface="Symbol" pitchFamily="18" charset="2"/>
              <a:buNone/>
            </a:pPr>
            <a:r>
              <a:rPr lang="en-US" altLang="he-IL" dirty="0"/>
              <a:t>Crop development</a:t>
            </a:r>
          </a:p>
          <a:p>
            <a:pPr algn="ctr">
              <a:buFont typeface="Symbol" pitchFamily="18" charset="2"/>
              <a:buNone/>
            </a:pPr>
            <a:r>
              <a:rPr lang="en-US" altLang="he-IL" dirty="0"/>
              <a:t>/yield</a:t>
            </a:r>
            <a:endParaRPr lang="he-IL" altLang="he-IL" dirty="0"/>
          </a:p>
        </p:txBody>
      </p:sp>
      <p:sp>
        <p:nvSpPr>
          <p:cNvPr id="11" name="Right Arrow 12">
            <a:extLst>
              <a:ext uri="{FF2B5EF4-FFF2-40B4-BE49-F238E27FC236}">
                <a16:creationId xmlns:a16="http://schemas.microsoft.com/office/drawing/2014/main" id="{0EDDD33C-7673-428F-8CF4-A2F9BCEC34D1}"/>
              </a:ext>
            </a:extLst>
          </p:cNvPr>
          <p:cNvSpPr/>
          <p:nvPr/>
        </p:nvSpPr>
        <p:spPr>
          <a:xfrm>
            <a:off x="4023358" y="2361147"/>
            <a:ext cx="685801" cy="219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2" name="Right Arrow 13">
            <a:extLst>
              <a:ext uri="{FF2B5EF4-FFF2-40B4-BE49-F238E27FC236}">
                <a16:creationId xmlns:a16="http://schemas.microsoft.com/office/drawing/2014/main" id="{A439760D-4FBF-4537-96A4-5B3C0386D9DF}"/>
              </a:ext>
            </a:extLst>
          </p:cNvPr>
          <p:cNvSpPr/>
          <p:nvPr/>
        </p:nvSpPr>
        <p:spPr>
          <a:xfrm>
            <a:off x="3043646" y="2811996"/>
            <a:ext cx="1665514" cy="267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3" name="Right Arrow 14">
            <a:extLst>
              <a:ext uri="{FF2B5EF4-FFF2-40B4-BE49-F238E27FC236}">
                <a16:creationId xmlns:a16="http://schemas.microsoft.com/office/drawing/2014/main" id="{8673B0C0-09CD-448B-9549-7300BE47F08F}"/>
              </a:ext>
            </a:extLst>
          </p:cNvPr>
          <p:cNvSpPr/>
          <p:nvPr/>
        </p:nvSpPr>
        <p:spPr>
          <a:xfrm>
            <a:off x="3043646" y="3223158"/>
            <a:ext cx="1665514" cy="26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4" name="Right Arrow 15">
            <a:extLst>
              <a:ext uri="{FF2B5EF4-FFF2-40B4-BE49-F238E27FC236}">
                <a16:creationId xmlns:a16="http://schemas.microsoft.com/office/drawing/2014/main" id="{67A84AD4-6E0B-45B3-9788-AE2FEB92F52E}"/>
              </a:ext>
            </a:extLst>
          </p:cNvPr>
          <p:cNvSpPr/>
          <p:nvPr/>
        </p:nvSpPr>
        <p:spPr>
          <a:xfrm rot="16200000">
            <a:off x="4939198" y="3603151"/>
            <a:ext cx="457199" cy="219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31753031-D085-4122-912D-8C88308ED9C2}"/>
              </a:ext>
            </a:extLst>
          </p:cNvPr>
          <p:cNvSpPr txBox="1">
            <a:spLocks/>
          </p:cNvSpPr>
          <p:nvPr/>
        </p:nvSpPr>
        <p:spPr bwMode="auto">
          <a:xfrm>
            <a:off x="1724162" y="3085231"/>
            <a:ext cx="2884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he-IL" dirty="0"/>
              <a:t>Irrigation</a:t>
            </a:r>
            <a:endParaRPr lang="he-IL" altLang="he-IL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CC178B94-5E5F-4B21-AB9F-E5D5DC12AC42}"/>
              </a:ext>
            </a:extLst>
          </p:cNvPr>
          <p:cNvSpPr txBox="1">
            <a:spLocks/>
          </p:cNvSpPr>
          <p:nvPr/>
        </p:nvSpPr>
        <p:spPr bwMode="auto">
          <a:xfrm>
            <a:off x="5939244" y="3895494"/>
            <a:ext cx="2079794" cy="90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buFont typeface="Symbol" pitchFamily="18" charset="2"/>
              <a:buNone/>
            </a:pPr>
            <a:r>
              <a:rPr lang="en-US" altLang="he-IL" dirty="0"/>
              <a:t>Crop parameters</a:t>
            </a:r>
            <a:endParaRPr lang="he-IL" altLang="he-IL" dirty="0"/>
          </a:p>
        </p:txBody>
      </p:sp>
      <p:sp>
        <p:nvSpPr>
          <p:cNvPr id="19" name="Right Arrow 14">
            <a:extLst>
              <a:ext uri="{FF2B5EF4-FFF2-40B4-BE49-F238E27FC236}">
                <a16:creationId xmlns:a16="http://schemas.microsoft.com/office/drawing/2014/main" id="{0AA6BF17-F36E-479D-B332-A89FE044AC95}"/>
              </a:ext>
            </a:extLst>
          </p:cNvPr>
          <p:cNvSpPr/>
          <p:nvPr/>
        </p:nvSpPr>
        <p:spPr>
          <a:xfrm>
            <a:off x="7310852" y="2735478"/>
            <a:ext cx="853434" cy="272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0" name="Right Arrow 15">
            <a:extLst>
              <a:ext uri="{FF2B5EF4-FFF2-40B4-BE49-F238E27FC236}">
                <a16:creationId xmlns:a16="http://schemas.microsoft.com/office/drawing/2014/main" id="{5E61A4F7-5BAE-4272-B0DF-859DE18A6790}"/>
              </a:ext>
            </a:extLst>
          </p:cNvPr>
          <p:cNvSpPr/>
          <p:nvPr/>
        </p:nvSpPr>
        <p:spPr>
          <a:xfrm rot="16200000">
            <a:off x="6704164" y="3603150"/>
            <a:ext cx="457199" cy="219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69175F-EB15-409D-BEA2-F359E05E26C6}"/>
              </a:ext>
            </a:extLst>
          </p:cNvPr>
          <p:cNvSpPr/>
          <p:nvPr/>
        </p:nvSpPr>
        <p:spPr>
          <a:xfrm>
            <a:off x="1541417" y="1989808"/>
            <a:ext cx="9548949" cy="4023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3B3973D-57CA-45B3-9151-AD18DAC1A79D}"/>
              </a:ext>
            </a:extLst>
          </p:cNvPr>
          <p:cNvGrpSpPr/>
          <p:nvPr/>
        </p:nvGrpSpPr>
        <p:grpSpPr>
          <a:xfrm>
            <a:off x="2973973" y="3007668"/>
            <a:ext cx="4952310" cy="2959488"/>
            <a:chOff x="2973973" y="3852498"/>
            <a:chExt cx="4952310" cy="2959488"/>
          </a:xfrm>
        </p:grpSpPr>
        <p:sp>
          <p:nvSpPr>
            <p:cNvPr id="23" name="Content Placeholder 1">
              <a:extLst>
                <a:ext uri="{FF2B5EF4-FFF2-40B4-BE49-F238E27FC236}">
                  <a16:creationId xmlns:a16="http://schemas.microsoft.com/office/drawing/2014/main" id="{6C59B4AB-00D5-4A95-925D-CD2FDB4F0B0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43844" y="5605079"/>
              <a:ext cx="2590800" cy="120690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1919288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376488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2833688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290888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>
                <a:buFont typeface="Symbol" pitchFamily="18" charset="2"/>
                <a:buNone/>
              </a:pPr>
              <a:r>
                <a:rPr lang="en-US" altLang="he-IL" dirty="0"/>
                <a:t>Optimization tool</a:t>
              </a:r>
              <a:endParaRPr lang="he-IL" altLang="he-IL" dirty="0"/>
            </a:p>
          </p:txBody>
        </p:sp>
        <p:sp>
          <p:nvSpPr>
            <p:cNvPr id="24" name="Right Arrow 16">
              <a:extLst>
                <a:ext uri="{FF2B5EF4-FFF2-40B4-BE49-F238E27FC236}">
                  <a16:creationId xmlns:a16="http://schemas.microsoft.com/office/drawing/2014/main" id="{EB4E27A8-53E9-4FE5-975B-A8CF9DF9EB4D}"/>
                </a:ext>
              </a:extLst>
            </p:cNvPr>
            <p:cNvSpPr/>
            <p:nvPr/>
          </p:nvSpPr>
          <p:spPr>
            <a:xfrm rot="10800000">
              <a:off x="7258593" y="6101861"/>
              <a:ext cx="629773" cy="239728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5" name="Right Arrow 16">
              <a:extLst>
                <a:ext uri="{FF2B5EF4-FFF2-40B4-BE49-F238E27FC236}">
                  <a16:creationId xmlns:a16="http://schemas.microsoft.com/office/drawing/2014/main" id="{90C020E0-9035-4A67-BA5E-349A024C6BBC}"/>
                </a:ext>
              </a:extLst>
            </p:cNvPr>
            <p:cNvSpPr/>
            <p:nvPr/>
          </p:nvSpPr>
          <p:spPr>
            <a:xfrm rot="16200000">
              <a:off x="2066633" y="5154395"/>
              <a:ext cx="2033873" cy="219194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6" name="Right Arrow 16">
              <a:extLst>
                <a:ext uri="{FF2B5EF4-FFF2-40B4-BE49-F238E27FC236}">
                  <a16:creationId xmlns:a16="http://schemas.microsoft.com/office/drawing/2014/main" id="{ABA27D66-7689-4AF3-8F39-8554EFE0513A}"/>
                </a:ext>
              </a:extLst>
            </p:cNvPr>
            <p:cNvSpPr/>
            <p:nvPr/>
          </p:nvSpPr>
          <p:spPr>
            <a:xfrm rot="10800000">
              <a:off x="3043646" y="6084564"/>
              <a:ext cx="1589936" cy="25702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7" name="Right Arrow 16">
              <a:extLst>
                <a:ext uri="{FF2B5EF4-FFF2-40B4-BE49-F238E27FC236}">
                  <a16:creationId xmlns:a16="http://schemas.microsoft.com/office/drawing/2014/main" id="{75DB8ACD-20AD-4C9C-B49C-C19119AA0214}"/>
                </a:ext>
              </a:extLst>
            </p:cNvPr>
            <p:cNvSpPr/>
            <p:nvPr/>
          </p:nvSpPr>
          <p:spPr>
            <a:xfrm rot="5400000">
              <a:off x="6633167" y="4915415"/>
              <a:ext cx="2356034" cy="230199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D67444F-9711-4EB7-873C-AC7859E6F872}"/>
              </a:ext>
            </a:extLst>
          </p:cNvPr>
          <p:cNvGrpSpPr/>
          <p:nvPr/>
        </p:nvGrpSpPr>
        <p:grpSpPr>
          <a:xfrm>
            <a:off x="7244905" y="3679608"/>
            <a:ext cx="3799647" cy="2260648"/>
            <a:chOff x="7244905" y="4524438"/>
            <a:chExt cx="3799647" cy="2260648"/>
          </a:xfrm>
        </p:grpSpPr>
        <p:sp>
          <p:nvSpPr>
            <p:cNvPr id="29" name="Content Placeholder 1">
              <a:extLst>
                <a:ext uri="{FF2B5EF4-FFF2-40B4-BE49-F238E27FC236}">
                  <a16:creationId xmlns:a16="http://schemas.microsoft.com/office/drawing/2014/main" id="{4BE66207-62D6-4BC2-BED0-75E4B440CAD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294221" y="4524438"/>
              <a:ext cx="1750331" cy="2260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1919288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376488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2833688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290888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>
                <a:buFont typeface="Symbol" pitchFamily="18" charset="2"/>
                <a:buNone/>
              </a:pPr>
              <a:r>
                <a:rPr lang="en-US" altLang="he-IL" dirty="0"/>
                <a:t>Prices</a:t>
              </a:r>
            </a:p>
            <a:p>
              <a:pPr>
                <a:buFont typeface="Symbol" pitchFamily="18" charset="2"/>
                <a:buNone/>
              </a:pPr>
              <a:r>
                <a:rPr lang="en-US" altLang="he-IL" dirty="0"/>
                <a:t>Quotas</a:t>
              </a:r>
            </a:p>
            <a:p>
              <a:pPr>
                <a:buFont typeface="Symbol" pitchFamily="18" charset="2"/>
                <a:buNone/>
              </a:pPr>
              <a:r>
                <a:rPr lang="en-US" altLang="he-IL" dirty="0"/>
                <a:t>Operational constraints</a:t>
              </a:r>
            </a:p>
            <a:p>
              <a:pPr>
                <a:buFont typeface="Symbol" pitchFamily="18" charset="2"/>
                <a:buNone/>
              </a:pPr>
              <a:r>
                <a:rPr lang="en-US" altLang="he-IL" dirty="0"/>
                <a:t>Objective</a:t>
              </a:r>
              <a:endParaRPr lang="he-IL" altLang="he-IL" dirty="0"/>
            </a:p>
          </p:txBody>
        </p:sp>
        <p:sp>
          <p:nvSpPr>
            <p:cNvPr id="30" name="Right Arrow 16">
              <a:extLst>
                <a:ext uri="{FF2B5EF4-FFF2-40B4-BE49-F238E27FC236}">
                  <a16:creationId xmlns:a16="http://schemas.microsoft.com/office/drawing/2014/main" id="{2DC53693-BCB8-4F5E-BDE9-23CDBF3F22CF}"/>
                </a:ext>
              </a:extLst>
            </p:cNvPr>
            <p:cNvSpPr/>
            <p:nvPr/>
          </p:nvSpPr>
          <p:spPr>
            <a:xfrm rot="10800000">
              <a:off x="7244905" y="6428331"/>
              <a:ext cx="2049315" cy="239728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EC7ABB-8805-48C0-B8EB-F83FF9141980}"/>
                  </a:ext>
                </a:extLst>
              </p:cNvPr>
              <p:cNvSpPr txBox="1"/>
              <p:nvPr/>
            </p:nvSpPr>
            <p:spPr>
              <a:xfrm>
                <a:off x="4960038" y="2515281"/>
                <a:ext cx="2156023" cy="5319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𝑑𝑋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err="1"/>
                  <a:t>W,I,p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EC7ABB-8805-48C0-B8EB-F83FF9141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038" y="2515281"/>
                <a:ext cx="2156023" cy="531940"/>
              </a:xfrm>
              <a:prstGeom prst="rect">
                <a:avLst/>
              </a:prstGeom>
              <a:blipFill>
                <a:blip r:embed="rId2"/>
                <a:stretch>
                  <a:fillRect l="-283" t="-2299" r="-567" b="-19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08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18D1C6-6ADB-4853-93B5-CE9A992C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018903"/>
          </a:xfrm>
        </p:spPr>
        <p:txBody>
          <a:bodyPr>
            <a:normAutofit/>
          </a:bodyPr>
          <a:lstStyle/>
          <a:p>
            <a:r>
              <a:rPr lang="en-US" sz="3200" dirty="0"/>
              <a:t>Stochastic optimization – Proposed scheme for multi-objective optimization inspired from “Explicit two-stage”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2266A-5A69-4D5E-92BE-49F286C0A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853"/>
          <a:stretch/>
        </p:blipFill>
        <p:spPr>
          <a:xfrm>
            <a:off x="79021" y="1018903"/>
            <a:ext cx="5597879" cy="5839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74B910-18EC-4C9C-9664-74907565B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82"/>
          <a:stretch/>
        </p:blipFill>
        <p:spPr>
          <a:xfrm>
            <a:off x="5676900" y="1447800"/>
            <a:ext cx="5597879" cy="541019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CBBA23-F38D-4E5A-A616-D79D56098F73}"/>
              </a:ext>
            </a:extLst>
          </p:cNvPr>
          <p:cNvGraphicFramePr>
            <a:graphicFrameLocks noGrp="1"/>
          </p:cNvGraphicFramePr>
          <p:nvPr/>
        </p:nvGraphicFramePr>
        <p:xfrm>
          <a:off x="917221" y="1929235"/>
          <a:ext cx="8366761" cy="3521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4613">
                  <a:extLst>
                    <a:ext uri="{9D8B030D-6E8A-4147-A177-3AD203B41FA5}">
                      <a16:colId xmlns:a16="http://schemas.microsoft.com/office/drawing/2014/main" val="1483569605"/>
                    </a:ext>
                  </a:extLst>
                </a:gridCol>
                <a:gridCol w="1194613">
                  <a:extLst>
                    <a:ext uri="{9D8B030D-6E8A-4147-A177-3AD203B41FA5}">
                      <a16:colId xmlns:a16="http://schemas.microsoft.com/office/drawing/2014/main" val="3667615829"/>
                    </a:ext>
                  </a:extLst>
                </a:gridCol>
                <a:gridCol w="1195507">
                  <a:extLst>
                    <a:ext uri="{9D8B030D-6E8A-4147-A177-3AD203B41FA5}">
                      <a16:colId xmlns:a16="http://schemas.microsoft.com/office/drawing/2014/main" val="1978987485"/>
                    </a:ext>
                  </a:extLst>
                </a:gridCol>
                <a:gridCol w="1195507">
                  <a:extLst>
                    <a:ext uri="{9D8B030D-6E8A-4147-A177-3AD203B41FA5}">
                      <a16:colId xmlns:a16="http://schemas.microsoft.com/office/drawing/2014/main" val="3222093547"/>
                    </a:ext>
                  </a:extLst>
                </a:gridCol>
                <a:gridCol w="1195507">
                  <a:extLst>
                    <a:ext uri="{9D8B030D-6E8A-4147-A177-3AD203B41FA5}">
                      <a16:colId xmlns:a16="http://schemas.microsoft.com/office/drawing/2014/main" val="2069139016"/>
                    </a:ext>
                  </a:extLst>
                </a:gridCol>
                <a:gridCol w="1195507">
                  <a:extLst>
                    <a:ext uri="{9D8B030D-6E8A-4147-A177-3AD203B41FA5}">
                      <a16:colId xmlns:a16="http://schemas.microsoft.com/office/drawing/2014/main" val="604172465"/>
                    </a:ext>
                  </a:extLst>
                </a:gridCol>
                <a:gridCol w="1195507">
                  <a:extLst>
                    <a:ext uri="{9D8B030D-6E8A-4147-A177-3AD203B41FA5}">
                      <a16:colId xmlns:a16="http://schemas.microsoft.com/office/drawing/2014/main" val="33353538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Water Use Efficiency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625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Weather used to determine threshold of Period 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Weather used to determine thresholds of Periods 4-6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Median 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3166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7584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0.0781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0.0493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0.1632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0.0589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0.0756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0.0756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8294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0.0781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0.0566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0.1631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0.0733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0.0760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0.0773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751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0.0921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0.0531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0.1631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0.0668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0.0661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0.0668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0260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0.0668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0.0565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0.1614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0.0589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0.0662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0.0662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1715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0.0781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0.0565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0.2397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0.0667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0.0649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0.0667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7174447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6262B20D-9A3C-412F-83FC-C306C680E340}"/>
              </a:ext>
            </a:extLst>
          </p:cNvPr>
          <p:cNvSpPr/>
          <p:nvPr/>
        </p:nvSpPr>
        <p:spPr>
          <a:xfrm>
            <a:off x="8085909" y="4127863"/>
            <a:ext cx="862148" cy="470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8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18D1C6-6ADB-4853-93B5-CE9A992C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018903"/>
          </a:xfrm>
        </p:spPr>
        <p:txBody>
          <a:bodyPr>
            <a:normAutofit/>
          </a:bodyPr>
          <a:lstStyle/>
          <a:p>
            <a:r>
              <a:rPr lang="en-US" sz="3200" dirty="0"/>
              <a:t>Stochastic optimization – Proposed scheme for multi-objective optimization inspired from “Explicit two-stage” approach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A6ADEF4-602E-4E57-8220-6EBA6CA7E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347" y="1131761"/>
            <a:ext cx="8905875" cy="354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he-IL" dirty="0" smtClean="0"/>
              <a:t>Main open </a:t>
            </a:r>
            <a:r>
              <a:rPr lang="en-US" altLang="he-IL" dirty="0"/>
              <a:t>issues: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he-IL" dirty="0"/>
              <a:t>Which heuristic/metric should be used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he-IL" dirty="0"/>
              <a:t>Weight results according to forecasts probability</a:t>
            </a:r>
          </a:p>
          <a:p>
            <a:pPr marL="0" indent="0">
              <a:buNone/>
            </a:pPr>
            <a:endParaRPr lang="en-US" altLang="he-IL" dirty="0"/>
          </a:p>
          <a:p>
            <a:pPr marL="0" indent="0">
              <a:buNone/>
            </a:pPr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16852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18D1C6-6ADB-4853-93B5-CE9A992C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018903"/>
          </a:xfrm>
        </p:spPr>
        <p:txBody>
          <a:bodyPr>
            <a:normAutofit/>
          </a:bodyPr>
          <a:lstStyle/>
          <a:p>
            <a:r>
              <a:rPr lang="en-US" dirty="0" smtClean="0"/>
              <a:t>Data assimilation: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A6ADEF4-602E-4E57-8220-6EBA6CA7E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347" y="1131761"/>
            <a:ext cx="10146528" cy="35447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he-IL" dirty="0" smtClean="0"/>
              <a:t>Models are imperfect. Measurements are also imperfect. </a:t>
            </a:r>
            <a:r>
              <a:rPr lang="en-US" altLang="he-IL" dirty="0" smtClean="0"/>
              <a:t>How</a:t>
            </a:r>
            <a:r>
              <a:rPr lang="en-US" altLang="he-IL" dirty="0" smtClean="0"/>
              <a:t> </a:t>
            </a:r>
            <a:r>
              <a:rPr lang="en-US" altLang="he-IL" dirty="0" smtClean="0"/>
              <a:t>to reconcile the two? Who should you believe (more)?</a:t>
            </a:r>
            <a:endParaRPr lang="en-US" altLang="he-IL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he-IL" dirty="0" smtClean="0"/>
              <a:t>How to improve the “prediction power” of </a:t>
            </a:r>
            <a:r>
              <a:rPr lang="en-US" altLang="he-IL" smtClean="0"/>
              <a:t>the </a:t>
            </a:r>
            <a:r>
              <a:rPr lang="en-US" altLang="he-IL" smtClean="0"/>
              <a:t>model?</a:t>
            </a:r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2986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36649"/>
            <a:ext cx="9144000" cy="4349751"/>
          </a:xfrm>
        </p:spPr>
        <p:txBody>
          <a:bodyPr>
            <a:normAutofit/>
          </a:bodyPr>
          <a:lstStyle/>
          <a:p>
            <a:r>
              <a:rPr lang="en-US" dirty="0" smtClean="0"/>
              <a:t>Merci de </a:t>
            </a:r>
            <a:r>
              <a:rPr lang="en-US" dirty="0" err="1" smtClean="0"/>
              <a:t>votre</a:t>
            </a:r>
            <a:r>
              <a:rPr lang="en-US" dirty="0" smtClean="0"/>
              <a:t> attention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תודה על ההקשבה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0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C7D1CCAA-4FBE-4EC6-86C9-C925FFD0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5"/>
            <a:ext cx="10515600" cy="1325563"/>
          </a:xfrm>
        </p:spPr>
        <p:txBody>
          <a:bodyPr/>
          <a:lstStyle/>
          <a:p>
            <a:r>
              <a:rPr lang="en-US" dirty="0" smtClean="0"/>
              <a:t>Model-based (sub-) optimal irrigation scheduling </a:t>
            </a:r>
            <a:r>
              <a:rPr lang="en-US" sz="3200" dirty="0" smtClean="0"/>
              <a:t>(single crop)</a:t>
            </a:r>
            <a:endParaRPr lang="en-US" sz="3200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838200" y="1465035"/>
            <a:ext cx="9866313" cy="10081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he-IL" dirty="0" smtClean="0"/>
              <a:t>The optimization can be performed efficiently by defining as decision variables irrigation thresholds at which irrigation is triggered</a:t>
            </a:r>
            <a:endParaRPr lang="en-US" altLang="he-IL" dirty="0"/>
          </a:p>
          <a:p>
            <a:pPr marL="0" indent="0">
              <a:buNone/>
            </a:pPr>
            <a:endParaRPr lang="he-IL" alt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44" y="2373755"/>
            <a:ext cx="5665304" cy="2955726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838199" y="5434060"/>
            <a:ext cx="9866313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he-IL" dirty="0" smtClean="0"/>
              <a:t>What to optimize? Maximize yield; marginal yield; water use efficiency; profit; …?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88641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C7D1CCAA-4FBE-4EC6-86C9-C925FFD0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5"/>
            <a:ext cx="10515600" cy="1325563"/>
          </a:xfrm>
        </p:spPr>
        <p:txBody>
          <a:bodyPr/>
          <a:lstStyle/>
          <a:p>
            <a:r>
              <a:rPr lang="en-US" dirty="0" smtClean="0"/>
              <a:t>Model-based (sub-) optimal irrigation scheduling </a:t>
            </a:r>
            <a:r>
              <a:rPr lang="en-US" sz="3200" dirty="0" smtClean="0"/>
              <a:t>(single crop)</a:t>
            </a:r>
            <a:endParaRPr lang="en-US" sz="3200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838200" y="1465035"/>
            <a:ext cx="9866313" cy="10081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he-IL" dirty="0" smtClean="0"/>
              <a:t>The optimization can be performed efficiently by defining as decision variables irrigation thresholds at which irrigation is triggered</a:t>
            </a:r>
            <a:endParaRPr lang="en-US" altLang="he-IL" dirty="0"/>
          </a:p>
          <a:p>
            <a:pPr marL="0" indent="0">
              <a:buNone/>
            </a:pPr>
            <a:endParaRPr lang="he-IL" alt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44" y="2373755"/>
            <a:ext cx="5665304" cy="2955726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838199" y="5434060"/>
            <a:ext cx="9866313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he-IL" dirty="0" smtClean="0"/>
              <a:t>What to optimize? Multi-objective optimization: Maximize yield and minimize irrigation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altLang="he-IL" dirty="0"/>
          </a:p>
        </p:txBody>
      </p:sp>
      <p:grpSp>
        <p:nvGrpSpPr>
          <p:cNvPr id="5" name="Group 4"/>
          <p:cNvGrpSpPr/>
          <p:nvPr/>
        </p:nvGrpSpPr>
        <p:grpSpPr>
          <a:xfrm>
            <a:off x="7033591" y="3632957"/>
            <a:ext cx="4933121" cy="1356486"/>
            <a:chOff x="7033591" y="3632957"/>
            <a:chExt cx="4933121" cy="1356486"/>
          </a:xfrm>
        </p:grpSpPr>
        <p:sp>
          <p:nvSpPr>
            <p:cNvPr id="7" name="Content Placeholder 1"/>
            <p:cNvSpPr txBox="1">
              <a:spLocks/>
            </p:cNvSpPr>
            <p:nvPr/>
          </p:nvSpPr>
          <p:spPr>
            <a:xfrm>
              <a:off x="7033591" y="3632957"/>
              <a:ext cx="4933121" cy="135648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he-IL" dirty="0" smtClean="0"/>
                <a:t>Find (t</a:t>
              </a:r>
              <a:r>
                <a:rPr lang="en-US" altLang="he-IL" baseline="-25000" dirty="0" smtClean="0"/>
                <a:t>1</a:t>
              </a:r>
              <a:r>
                <a:rPr lang="en-US" altLang="he-IL" dirty="0" smtClean="0"/>
                <a:t>, t</a:t>
              </a:r>
              <a:r>
                <a:rPr lang="en-US" altLang="he-IL" baseline="-25000" dirty="0" smtClean="0"/>
                <a:t>2</a:t>
              </a:r>
              <a:r>
                <a:rPr lang="en-US" altLang="he-IL" dirty="0" smtClean="0"/>
                <a:t>, … </a:t>
              </a:r>
              <a:r>
                <a:rPr lang="en-US" altLang="he-IL" dirty="0" err="1" smtClean="0"/>
                <a:t>t</a:t>
              </a:r>
              <a:r>
                <a:rPr lang="en-US" altLang="he-IL" baseline="-25000" dirty="0" err="1" smtClean="0"/>
                <a:t>n</a:t>
              </a:r>
              <a:r>
                <a:rPr lang="en-US" altLang="he-IL" dirty="0"/>
                <a:t> </a:t>
              </a:r>
              <a:r>
                <a:rPr lang="en-US" altLang="he-IL" dirty="0" smtClean="0"/>
                <a:t>(,w</a:t>
              </a:r>
              <a:r>
                <a:rPr lang="en-US" altLang="he-IL" baseline="-25000" dirty="0" smtClean="0"/>
                <a:t>1</a:t>
              </a:r>
              <a:r>
                <a:rPr lang="en-US" altLang="he-IL" dirty="0" smtClean="0"/>
                <a:t>, w</a:t>
              </a:r>
              <a:r>
                <a:rPr lang="en-US" altLang="he-IL" baseline="-25000" dirty="0" smtClean="0"/>
                <a:t>2</a:t>
              </a:r>
              <a:r>
                <a:rPr lang="en-US" altLang="he-IL" dirty="0" smtClean="0"/>
                <a:t>, … </a:t>
              </a:r>
              <a:r>
                <a:rPr lang="en-US" altLang="he-IL" dirty="0" err="1" smtClean="0"/>
                <a:t>w</a:t>
              </a:r>
              <a:r>
                <a:rPr lang="en-US" altLang="he-IL" baseline="-25000" dirty="0" err="1" smtClean="0"/>
                <a:t>n</a:t>
              </a:r>
              <a:r>
                <a:rPr lang="en-US" altLang="he-IL" dirty="0" smtClean="0"/>
                <a:t>))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he-IL" dirty="0" smtClean="0"/>
                <a:t>such that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he-IL" dirty="0" smtClean="0"/>
                <a:t>(-yield, total irrigation)         minimum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he-IL" altLang="he-IL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10018643" y="4671391"/>
              <a:ext cx="457200" cy="99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480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C7D1CCAA-4FBE-4EC6-86C9-C925FFD0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5"/>
            <a:ext cx="10515600" cy="1325563"/>
          </a:xfrm>
        </p:spPr>
        <p:txBody>
          <a:bodyPr/>
          <a:lstStyle/>
          <a:p>
            <a:r>
              <a:rPr lang="en-US" dirty="0" smtClean="0"/>
              <a:t>Model-based (sub-) optimal irrigation scheduling </a:t>
            </a:r>
            <a:r>
              <a:rPr lang="en-US" sz="3200" dirty="0" smtClean="0"/>
              <a:t>(single crop)</a:t>
            </a:r>
            <a:endParaRPr lang="en-US" sz="32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38200" y="1491908"/>
            <a:ext cx="9866313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he-IL" dirty="0" smtClean="0"/>
              <a:t>What to optimize? Multi-objective optimization: Maximize yield and minimize irrigation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altLang="he-I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082" y="2428312"/>
            <a:ext cx="5985001" cy="442968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667375" y="4286250"/>
            <a:ext cx="1352812" cy="577426"/>
            <a:chOff x="5667375" y="4286250"/>
            <a:chExt cx="1352812" cy="577426"/>
          </a:xfrm>
        </p:grpSpPr>
        <p:sp>
          <p:nvSpPr>
            <p:cNvPr id="3" name="TextBox 2"/>
            <p:cNvSpPr txBox="1"/>
            <p:nvPr/>
          </p:nvSpPr>
          <p:spPr>
            <a:xfrm>
              <a:off x="5876925" y="4494344"/>
              <a:ext cx="114326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1</a:t>
              </a:r>
              <a:r>
                <a:rPr lang="en-US" dirty="0" smtClean="0"/>
                <a:t>, t</a:t>
              </a:r>
              <a:r>
                <a:rPr lang="en-US" baseline="-25000" dirty="0" smtClean="0"/>
                <a:t>2</a:t>
              </a:r>
              <a:r>
                <a:rPr lang="en-US" dirty="0" smtClean="0"/>
                <a:t>, …, </a:t>
              </a:r>
              <a:r>
                <a:rPr lang="en-US" dirty="0" err="1" smtClean="0"/>
                <a:t>t</a:t>
              </a:r>
              <a:r>
                <a:rPr lang="en-US" baseline="-25000" dirty="0" err="1" smtClean="0"/>
                <a:t>n</a:t>
              </a:r>
              <a:endParaRPr lang="en-US" baseline="-25000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5667375" y="4286250"/>
              <a:ext cx="180975" cy="35690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059147" y="4476463"/>
            <a:ext cx="2591642" cy="1477328"/>
            <a:chOff x="7059147" y="4476463"/>
            <a:chExt cx="2591642" cy="1477328"/>
          </a:xfrm>
        </p:grpSpPr>
        <p:sp>
          <p:nvSpPr>
            <p:cNvPr id="9" name="TextBox 8"/>
            <p:cNvSpPr txBox="1"/>
            <p:nvPr/>
          </p:nvSpPr>
          <p:spPr>
            <a:xfrm>
              <a:off x="7839075" y="4476463"/>
              <a:ext cx="1811714" cy="1477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Irrigation on days</a:t>
              </a:r>
            </a:p>
            <a:p>
              <a:r>
                <a:rPr lang="en-US" dirty="0" smtClean="0"/>
                <a:t>10</a:t>
              </a:r>
            </a:p>
            <a:p>
              <a:r>
                <a:rPr lang="en-US" dirty="0" smtClean="0"/>
                <a:t>25</a:t>
              </a:r>
            </a:p>
            <a:p>
              <a:r>
                <a:rPr lang="en-US" dirty="0" smtClean="0"/>
                <a:t>30</a:t>
              </a:r>
            </a:p>
            <a:p>
              <a:r>
                <a:rPr lang="en-US" dirty="0" smtClean="0"/>
                <a:t>…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7059147" y="4643156"/>
              <a:ext cx="7799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587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672" y="2428312"/>
            <a:ext cx="5985001" cy="4429688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C7D1CCAA-4FBE-4EC6-86C9-C925FFD0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5"/>
            <a:ext cx="10515600" cy="1325563"/>
          </a:xfrm>
        </p:spPr>
        <p:txBody>
          <a:bodyPr/>
          <a:lstStyle/>
          <a:p>
            <a:r>
              <a:rPr lang="en-US" dirty="0" smtClean="0"/>
              <a:t>Model-based (sub-) optimal irrigation scheduling </a:t>
            </a:r>
            <a:r>
              <a:rPr lang="en-US" sz="3200" dirty="0" smtClean="0"/>
              <a:t>(single crop)</a:t>
            </a:r>
            <a:endParaRPr lang="en-US" sz="32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38200" y="1491908"/>
            <a:ext cx="9866313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he-IL" dirty="0" smtClean="0"/>
              <a:t>What to optimize? Multi-objective optimization: Maximize yield and minimize irrigation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altLang="he-IL" dirty="0"/>
          </a:p>
        </p:txBody>
      </p:sp>
      <p:sp>
        <p:nvSpPr>
          <p:cNvPr id="4" name="Rectangle 3"/>
          <p:cNvSpPr/>
          <p:nvPr/>
        </p:nvSpPr>
        <p:spPr>
          <a:xfrm>
            <a:off x="6284404" y="3458930"/>
            <a:ext cx="1295150" cy="1590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990233">
            <a:off x="5868869" y="3164191"/>
            <a:ext cx="488713" cy="64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993606" y="3253627"/>
            <a:ext cx="2382" cy="1256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948363" y="3276600"/>
            <a:ext cx="95250" cy="7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8363" y="3314231"/>
            <a:ext cx="952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65031" y="3279548"/>
            <a:ext cx="57150" cy="693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544629" y="4759759"/>
            <a:ext cx="47625" cy="117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88030" y="5638769"/>
            <a:ext cx="336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Quadratic approximation: Y*=f(I*)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990233">
            <a:off x="6464488" y="3311898"/>
            <a:ext cx="48481" cy="61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990233">
            <a:off x="6510840" y="3370720"/>
            <a:ext cx="110281" cy="61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254138">
            <a:off x="6602288" y="3429600"/>
            <a:ext cx="101846" cy="61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C7D1CCAA-4FBE-4EC6-86C9-C925FFD0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5"/>
            <a:ext cx="10515600" cy="1325563"/>
          </a:xfrm>
        </p:spPr>
        <p:txBody>
          <a:bodyPr/>
          <a:lstStyle/>
          <a:p>
            <a:r>
              <a:rPr lang="en-US" dirty="0" smtClean="0"/>
              <a:t>Model-based (sub-) optimal irrigation scheduling </a:t>
            </a:r>
            <a:r>
              <a:rPr lang="en-US" sz="3200" dirty="0" smtClean="0"/>
              <a:t>(single crop)</a:t>
            </a:r>
            <a:endParaRPr lang="en-US" sz="3200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838200" y="1465035"/>
            <a:ext cx="9866313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he-IL" dirty="0" smtClean="0"/>
              <a:t>The optimization can be repeated during the season to account for the imperfectness of the weather forecasts</a:t>
            </a:r>
            <a:endParaRPr lang="en-US" altLang="he-IL" dirty="0"/>
          </a:p>
          <a:p>
            <a:pPr marL="0" indent="0">
              <a:buNone/>
            </a:pPr>
            <a:endParaRPr lang="he-IL" altLang="he-I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75" y="2333998"/>
            <a:ext cx="5787355" cy="30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C7D1CCAA-4FBE-4EC6-86C9-C925FFD0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5"/>
            <a:ext cx="10515600" cy="1325563"/>
          </a:xfrm>
        </p:spPr>
        <p:txBody>
          <a:bodyPr/>
          <a:lstStyle/>
          <a:p>
            <a:r>
              <a:rPr lang="en-US" dirty="0" smtClean="0"/>
              <a:t>Extensions:</a:t>
            </a:r>
            <a:endParaRPr lang="en-US" sz="3200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838200" y="1465035"/>
            <a:ext cx="9866313" cy="1008112"/>
          </a:xfrm>
        </p:spPr>
        <p:txBody>
          <a:bodyPr>
            <a:normAutofit/>
          </a:bodyPr>
          <a:lstStyle/>
          <a:p>
            <a:r>
              <a:rPr lang="en-US" altLang="he-IL" dirty="0" smtClean="0"/>
              <a:t>Optimal allocation of land and/or water between several crops</a:t>
            </a:r>
          </a:p>
          <a:p>
            <a:r>
              <a:rPr lang="en-US" altLang="he-IL" dirty="0" smtClean="0"/>
              <a:t>Delineation of management zones (drip irrigation)</a:t>
            </a:r>
          </a:p>
          <a:p>
            <a:pPr marL="0" indent="0">
              <a:buNone/>
            </a:pPr>
            <a:endParaRPr lang="en-US" altLang="he-IL" dirty="0"/>
          </a:p>
          <a:p>
            <a:pPr marL="0" indent="0">
              <a:buNone/>
            </a:pPr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41808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C7D1CCAA-4FBE-4EC6-86C9-C925FFD0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Formalism for optimal crop selection and water allocation</a:t>
            </a:r>
            <a:endParaRPr lang="en-US" sz="3200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838200" y="1491907"/>
            <a:ext cx="10985500" cy="2314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he-IL" dirty="0" smtClean="0"/>
              <a:t>Assumptions:</a:t>
            </a:r>
          </a:p>
          <a:p>
            <a:r>
              <a:rPr lang="en-US" altLang="he-IL" dirty="0" smtClean="0"/>
              <a:t>n crops </a:t>
            </a:r>
          </a:p>
          <a:p>
            <a:r>
              <a:rPr lang="en-US" altLang="he-IL" dirty="0" smtClean="0"/>
              <a:t>m fields (soil areas)</a:t>
            </a:r>
          </a:p>
          <a:p>
            <a:r>
              <a:rPr lang="en-US" altLang="he-IL" dirty="0" smtClean="0"/>
              <a:t>Weather forecasts/historical weather</a:t>
            </a:r>
          </a:p>
          <a:p>
            <a:r>
              <a:rPr lang="en-US" altLang="he-IL" dirty="0" smtClean="0"/>
              <a:t>Prices for crops (</a:t>
            </a:r>
            <a:r>
              <a:rPr lang="en-US" altLang="he-IL" i="1" dirty="0" smtClean="0"/>
              <a:t>p</a:t>
            </a:r>
            <a:r>
              <a:rPr lang="en-US" altLang="he-IL" i="1" baseline="-25000" dirty="0" smtClean="0"/>
              <a:t>i</a:t>
            </a:r>
            <a:r>
              <a:rPr lang="en-US" altLang="he-IL" dirty="0" smtClean="0"/>
              <a:t>) and water (</a:t>
            </a:r>
            <a:r>
              <a:rPr lang="en-US" altLang="he-IL" i="1" dirty="0" smtClean="0"/>
              <a:t>p</a:t>
            </a:r>
            <a:r>
              <a:rPr lang="en-US" altLang="he-IL" i="1" baseline="-25000" dirty="0" smtClean="0"/>
              <a:t>w</a:t>
            </a:r>
            <a:r>
              <a:rPr lang="en-US" altLang="he-IL" dirty="0" smtClean="0"/>
              <a:t>)</a:t>
            </a:r>
          </a:p>
          <a:p>
            <a:r>
              <a:rPr lang="en-US" altLang="he-IL" dirty="0" smtClean="0"/>
              <a:t>Operational constrains (water quotas, minimal yield, …)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altLang="he-IL" dirty="0"/>
          </a:p>
        </p:txBody>
      </p:sp>
      <p:sp>
        <p:nvSpPr>
          <p:cNvPr id="7" name="Right Brace 6"/>
          <p:cNvSpPr/>
          <p:nvPr/>
        </p:nvSpPr>
        <p:spPr>
          <a:xfrm>
            <a:off x="6096000" y="1848678"/>
            <a:ext cx="185530" cy="104360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6457123" y="1731826"/>
            <a:ext cx="5608981" cy="1277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he-IL" dirty="0" smtClean="0"/>
              <a:t>n*m water productivity functions (Y*</a:t>
            </a:r>
            <a:r>
              <a:rPr lang="en-US" altLang="he-IL" i="1" baseline="-25000" dirty="0" err="1" smtClean="0"/>
              <a:t>i,j</a:t>
            </a:r>
            <a:r>
              <a:rPr lang="en-US" altLang="he-IL" dirty="0" smtClean="0"/>
              <a:t>(</a:t>
            </a:r>
            <a:r>
              <a:rPr lang="en-US" altLang="he-IL" dirty="0" err="1" smtClean="0"/>
              <a:t>w</a:t>
            </a:r>
            <a:r>
              <a:rPr lang="en-US" altLang="he-IL" i="1" baseline="-25000" dirty="0" err="1" smtClean="0"/>
              <a:t>i,j</a:t>
            </a:r>
            <a:r>
              <a:rPr lang="en-US" altLang="he-IL" dirty="0" smtClean="0"/>
              <a:t>)) determined by single-crop multi-objective optimization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altLang="he-IL" dirty="0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6583019" y="4498218"/>
            <a:ext cx="5608981" cy="1624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he-IL" b="1" dirty="0" smtClean="0"/>
              <a:t>Decision variables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he-IL" i="1" dirty="0" err="1" smtClean="0"/>
              <a:t>a</a:t>
            </a:r>
            <a:r>
              <a:rPr lang="en-US" altLang="he-IL" i="1" baseline="-25000" dirty="0" err="1" smtClean="0"/>
              <a:t>i,j</a:t>
            </a:r>
            <a:r>
              <a:rPr lang="en-US" altLang="he-IL" dirty="0" smtClean="0"/>
              <a:t> : Area of soil </a:t>
            </a:r>
            <a:r>
              <a:rPr lang="en-US" altLang="he-IL" i="1" dirty="0" smtClean="0"/>
              <a:t>j</a:t>
            </a:r>
            <a:r>
              <a:rPr lang="en-US" altLang="he-IL" dirty="0" smtClean="0"/>
              <a:t> allocated to crop </a:t>
            </a:r>
            <a:r>
              <a:rPr lang="en-US" altLang="he-IL" i="1" dirty="0" err="1" smtClean="0"/>
              <a:t>i</a:t>
            </a:r>
            <a:endParaRPr lang="en-US" altLang="he-IL" i="1" dirty="0" smtClean="0"/>
          </a:p>
          <a:p>
            <a:pPr marL="0" indent="0">
              <a:buNone/>
            </a:pPr>
            <a:r>
              <a:rPr lang="en-US" altLang="he-IL" i="1" dirty="0" err="1" smtClean="0"/>
              <a:t>w</a:t>
            </a:r>
            <a:r>
              <a:rPr lang="en-US" altLang="he-IL" i="1" baseline="-25000" dirty="0" err="1" smtClean="0"/>
              <a:t>i,j</a:t>
            </a:r>
            <a:r>
              <a:rPr lang="en-US" altLang="he-IL" dirty="0" smtClean="0"/>
              <a:t> </a:t>
            </a:r>
            <a:r>
              <a:rPr lang="en-US" altLang="he-IL" dirty="0"/>
              <a:t>: </a:t>
            </a:r>
            <a:r>
              <a:rPr lang="en-US" altLang="he-IL" dirty="0" smtClean="0"/>
              <a:t>Amount of water allocated to crop </a:t>
            </a:r>
            <a:r>
              <a:rPr lang="en-US" altLang="he-IL" i="1" dirty="0" err="1" smtClean="0"/>
              <a:t>i</a:t>
            </a:r>
            <a:r>
              <a:rPr lang="en-US" altLang="he-IL" dirty="0" smtClean="0"/>
              <a:t> cultivated on soil </a:t>
            </a:r>
            <a:r>
              <a:rPr lang="en-US" altLang="he-IL" i="1" dirty="0" smtClean="0"/>
              <a:t>j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alt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06686"/>
            <a:ext cx="5085522" cy="30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4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896</Words>
  <Application>Microsoft Office PowerPoint</Application>
  <PresentationFormat>Widescreen</PresentationFormat>
  <Paragraphs>201</Paragraphs>
  <Slides>23</Slides>
  <Notes>0</Notes>
  <HiddenSlides>5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Candara</vt:lpstr>
      <vt:lpstr>Symbol</vt:lpstr>
      <vt:lpstr>Times New Roman</vt:lpstr>
      <vt:lpstr>Wingdings</vt:lpstr>
      <vt:lpstr>Office Theme</vt:lpstr>
      <vt:lpstr>Acrobat Document</vt:lpstr>
      <vt:lpstr>Use of crop-soil-atmosphere dynamic models for (sub-)optimal irrigation management  Raphael Linker</vt:lpstr>
      <vt:lpstr>Model-based (sub-) optimal irrigation scheduling (single crop)</vt:lpstr>
      <vt:lpstr>Model-based (sub-) optimal irrigation scheduling (single crop)</vt:lpstr>
      <vt:lpstr>Model-based (sub-) optimal irrigation scheduling (single crop)</vt:lpstr>
      <vt:lpstr>Model-based (sub-) optimal irrigation scheduling (single crop)</vt:lpstr>
      <vt:lpstr>Model-based (sub-) optimal irrigation scheduling (single crop)</vt:lpstr>
      <vt:lpstr>Model-based (sub-) optimal irrigation scheduling (single crop)</vt:lpstr>
      <vt:lpstr>Extensions:</vt:lpstr>
      <vt:lpstr>Formalism for optimal crop selection and water allocation</vt:lpstr>
      <vt:lpstr>Formalism for optimal water allocation (during season or if cropping areas are fixed a priori)</vt:lpstr>
      <vt:lpstr>Formalism for optimal delineation of drip irrigation management zones</vt:lpstr>
      <vt:lpstr>Formalism for optimal delineation of drip irrigation management zones</vt:lpstr>
      <vt:lpstr>Formalism for optimal delineation of drip irrigation management zones</vt:lpstr>
      <vt:lpstr>On-going work/Open issues</vt:lpstr>
      <vt:lpstr>Stochastic optimization (Ensemble of Ns weather forecasts)</vt:lpstr>
      <vt:lpstr>Stochastic optimization – Proposed scheme for multi-objective optimization inspired from “Explicit two-stage” approach</vt:lpstr>
      <vt:lpstr>Stochastic optimization – Proposed scheme for multi-objective optimization inspired from “Explicit two-stage” approach</vt:lpstr>
      <vt:lpstr>Stochastic optimization – Proposed scheme for multi-objective optimization inspired from “Explicit two-stage” approach</vt:lpstr>
      <vt:lpstr>Stochastic optimization – Proposed scheme for multi-objective optimization inspired from “Explicit two-stage” approach</vt:lpstr>
      <vt:lpstr>Stochastic optimization – Proposed scheme for multi-objective optimization inspired from “Explicit two-stage” approach</vt:lpstr>
      <vt:lpstr>Stochastic optimization – Proposed scheme for multi-objective optimization inspired from “Explicit two-stage” approach</vt:lpstr>
      <vt:lpstr>Data assimilation:</vt:lpstr>
      <vt:lpstr>Merci de votre attention  Thank you  תודה על ההקשבה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2019-11-16T18:37:17Z</dcterms:created>
  <dcterms:modified xsi:type="dcterms:W3CDTF">2019-11-19T12:01:55Z</dcterms:modified>
</cp:coreProperties>
</file>